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tif" ContentType="image/tif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sldIdLst>
    <p:sldId id="256" r:id="rId2"/>
    <p:sldId id="334" r:id="rId3"/>
    <p:sldId id="335" r:id="rId4"/>
    <p:sldId id="331" r:id="rId5"/>
    <p:sldId id="332" r:id="rId6"/>
    <p:sldId id="333" r:id="rId7"/>
    <p:sldId id="278" r:id="rId8"/>
    <p:sldId id="280" r:id="rId9"/>
    <p:sldId id="281" r:id="rId10"/>
    <p:sldId id="282" r:id="rId11"/>
    <p:sldId id="279" r:id="rId12"/>
    <p:sldId id="286" r:id="rId13"/>
    <p:sldId id="284" r:id="rId14"/>
    <p:sldId id="283" r:id="rId15"/>
    <p:sldId id="285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328" r:id="rId24"/>
    <p:sldId id="296" r:id="rId25"/>
    <p:sldId id="260" r:id="rId26"/>
    <p:sldId id="257" r:id="rId27"/>
    <p:sldId id="297" r:id="rId28"/>
    <p:sldId id="295" r:id="rId29"/>
    <p:sldId id="258" r:id="rId30"/>
    <p:sldId id="259" r:id="rId31"/>
    <p:sldId id="262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6" r:id="rId40"/>
    <p:sldId id="263" r:id="rId41"/>
    <p:sldId id="264" r:id="rId42"/>
    <p:sldId id="271" r:id="rId43"/>
    <p:sldId id="272" r:id="rId44"/>
    <p:sldId id="305" r:id="rId45"/>
    <p:sldId id="307" r:id="rId46"/>
    <p:sldId id="308" r:id="rId47"/>
    <p:sldId id="309" r:id="rId48"/>
    <p:sldId id="310" r:id="rId49"/>
    <p:sldId id="311" r:id="rId50"/>
    <p:sldId id="312" r:id="rId51"/>
    <p:sldId id="314" r:id="rId52"/>
    <p:sldId id="313" r:id="rId53"/>
    <p:sldId id="315" r:id="rId54"/>
    <p:sldId id="316" r:id="rId55"/>
    <p:sldId id="317" r:id="rId56"/>
    <p:sldId id="273" r:id="rId57"/>
    <p:sldId id="274" r:id="rId58"/>
    <p:sldId id="275" r:id="rId59"/>
    <p:sldId id="276" r:id="rId60"/>
    <p:sldId id="329" r:id="rId61"/>
    <p:sldId id="330" r:id="rId62"/>
    <p:sldId id="319" r:id="rId63"/>
    <p:sldId id="318" r:id="rId64"/>
    <p:sldId id="320" r:id="rId65"/>
    <p:sldId id="269" r:id="rId66"/>
    <p:sldId id="267" r:id="rId67"/>
    <p:sldId id="322" r:id="rId68"/>
    <p:sldId id="321" r:id="rId69"/>
    <p:sldId id="326" r:id="rId70"/>
    <p:sldId id="325" r:id="rId71"/>
    <p:sldId id="277" r:id="rId72"/>
    <p:sldId id="323" r:id="rId73"/>
    <p:sldId id="327" r:id="rId74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3000" b="1" kern="1200">
        <a:solidFill>
          <a:srgbClr val="000066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000" b="1" kern="1200">
        <a:solidFill>
          <a:srgbClr val="000066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000" b="1" kern="1200">
        <a:solidFill>
          <a:srgbClr val="000066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000" b="1" kern="1200">
        <a:solidFill>
          <a:srgbClr val="000066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000" b="1" kern="1200">
        <a:solidFill>
          <a:srgbClr val="000066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3000" b="1" kern="1200">
        <a:solidFill>
          <a:srgbClr val="000066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3000" b="1" kern="1200">
        <a:solidFill>
          <a:srgbClr val="000066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3000" b="1" kern="1200">
        <a:solidFill>
          <a:srgbClr val="000066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3000" b="1" kern="1200">
        <a:solidFill>
          <a:srgbClr val="000066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FFFF"/>
    <a:srgbClr val="CCFFCC"/>
    <a:srgbClr val="0070C0"/>
    <a:srgbClr val="EDFDE7"/>
    <a:srgbClr val="99FFCC"/>
    <a:srgbClr val="66FFCC"/>
    <a:srgbClr val="D5DFFB"/>
    <a:srgbClr val="000066"/>
    <a:srgbClr val="0000F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92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236"/>
    </p:cViewPr>
  </p:sorterViewPr>
  <p:gridSpacing cx="72010" cy="7201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5" Type="http://schemas.openxmlformats.org/officeDocument/2006/relationships/image" Target="../media/image20.wmf"/><Relationship Id="rId4" Type="http://schemas.openxmlformats.org/officeDocument/2006/relationships/image" Target="../media/image19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7" Type="http://schemas.openxmlformats.org/officeDocument/2006/relationships/image" Target="../media/image69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Relationship Id="rId6" Type="http://schemas.openxmlformats.org/officeDocument/2006/relationships/image" Target="../media/image68.wmf"/><Relationship Id="rId5" Type="http://schemas.openxmlformats.org/officeDocument/2006/relationships/image" Target="../media/image67.wmf"/><Relationship Id="rId4" Type="http://schemas.openxmlformats.org/officeDocument/2006/relationships/image" Target="../media/image66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13" Type="http://schemas.openxmlformats.org/officeDocument/2006/relationships/image" Target="../media/image82.wmf"/><Relationship Id="rId18" Type="http://schemas.openxmlformats.org/officeDocument/2006/relationships/image" Target="../media/image87.wmf"/><Relationship Id="rId3" Type="http://schemas.openxmlformats.org/officeDocument/2006/relationships/image" Target="../media/image72.wmf"/><Relationship Id="rId21" Type="http://schemas.openxmlformats.org/officeDocument/2006/relationships/image" Target="../media/image89.wmf"/><Relationship Id="rId7" Type="http://schemas.openxmlformats.org/officeDocument/2006/relationships/image" Target="../media/image76.wmf"/><Relationship Id="rId12" Type="http://schemas.openxmlformats.org/officeDocument/2006/relationships/image" Target="../media/image81.wmf"/><Relationship Id="rId17" Type="http://schemas.openxmlformats.org/officeDocument/2006/relationships/image" Target="../media/image86.wmf"/><Relationship Id="rId2" Type="http://schemas.openxmlformats.org/officeDocument/2006/relationships/image" Target="../media/image71.wmf"/><Relationship Id="rId16" Type="http://schemas.openxmlformats.org/officeDocument/2006/relationships/image" Target="../media/image85.wmf"/><Relationship Id="rId20" Type="http://schemas.openxmlformats.org/officeDocument/2006/relationships/image" Target="../media/image88.wmf"/><Relationship Id="rId1" Type="http://schemas.openxmlformats.org/officeDocument/2006/relationships/image" Target="../media/image70.wmf"/><Relationship Id="rId6" Type="http://schemas.openxmlformats.org/officeDocument/2006/relationships/image" Target="../media/image75.wmf"/><Relationship Id="rId11" Type="http://schemas.openxmlformats.org/officeDocument/2006/relationships/image" Target="../media/image80.wmf"/><Relationship Id="rId5" Type="http://schemas.openxmlformats.org/officeDocument/2006/relationships/image" Target="../media/image74.wmf"/><Relationship Id="rId15" Type="http://schemas.openxmlformats.org/officeDocument/2006/relationships/image" Target="../media/image84.wmf"/><Relationship Id="rId10" Type="http://schemas.openxmlformats.org/officeDocument/2006/relationships/image" Target="../media/image79.wmf"/><Relationship Id="rId19" Type="http://schemas.openxmlformats.org/officeDocument/2006/relationships/image" Target="../media/image65.wmf"/><Relationship Id="rId4" Type="http://schemas.openxmlformats.org/officeDocument/2006/relationships/image" Target="../media/image73.wmf"/><Relationship Id="rId9" Type="http://schemas.openxmlformats.org/officeDocument/2006/relationships/image" Target="../media/image78.wmf"/><Relationship Id="rId14" Type="http://schemas.openxmlformats.org/officeDocument/2006/relationships/image" Target="../media/image83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2" Type="http://schemas.openxmlformats.org/officeDocument/2006/relationships/image" Target="../media/image91.wmf"/><Relationship Id="rId1" Type="http://schemas.openxmlformats.org/officeDocument/2006/relationships/image" Target="../media/image90.wmf"/><Relationship Id="rId4" Type="http://schemas.openxmlformats.org/officeDocument/2006/relationships/image" Target="../media/image93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3" Type="http://schemas.openxmlformats.org/officeDocument/2006/relationships/image" Target="../media/image96.wmf"/><Relationship Id="rId7" Type="http://schemas.openxmlformats.org/officeDocument/2006/relationships/image" Target="../media/image71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Relationship Id="rId6" Type="http://schemas.openxmlformats.org/officeDocument/2006/relationships/image" Target="../media/image70.wmf"/><Relationship Id="rId11" Type="http://schemas.openxmlformats.org/officeDocument/2006/relationships/image" Target="../media/image75.wmf"/><Relationship Id="rId5" Type="http://schemas.openxmlformats.org/officeDocument/2006/relationships/image" Target="../media/image98.wmf"/><Relationship Id="rId10" Type="http://schemas.openxmlformats.org/officeDocument/2006/relationships/image" Target="../media/image74.wmf"/><Relationship Id="rId4" Type="http://schemas.openxmlformats.org/officeDocument/2006/relationships/image" Target="../media/image97.wmf"/><Relationship Id="rId9" Type="http://schemas.openxmlformats.org/officeDocument/2006/relationships/image" Target="../media/image73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3" Type="http://schemas.openxmlformats.org/officeDocument/2006/relationships/image" Target="../media/image74.wmf"/><Relationship Id="rId7" Type="http://schemas.openxmlformats.org/officeDocument/2006/relationships/image" Target="../media/image80.wmf"/><Relationship Id="rId2" Type="http://schemas.openxmlformats.org/officeDocument/2006/relationships/image" Target="../media/image75.wmf"/><Relationship Id="rId1" Type="http://schemas.openxmlformats.org/officeDocument/2006/relationships/image" Target="../media/image99.wmf"/><Relationship Id="rId6" Type="http://schemas.openxmlformats.org/officeDocument/2006/relationships/image" Target="../media/image79.wmf"/><Relationship Id="rId11" Type="http://schemas.openxmlformats.org/officeDocument/2006/relationships/image" Target="../media/image102.wmf"/><Relationship Id="rId5" Type="http://schemas.openxmlformats.org/officeDocument/2006/relationships/image" Target="../media/image78.wmf"/><Relationship Id="rId10" Type="http://schemas.openxmlformats.org/officeDocument/2006/relationships/image" Target="../media/image101.wmf"/><Relationship Id="rId4" Type="http://schemas.openxmlformats.org/officeDocument/2006/relationships/image" Target="../media/image77.wmf"/><Relationship Id="rId9" Type="http://schemas.openxmlformats.org/officeDocument/2006/relationships/image" Target="../media/image100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3" Type="http://schemas.openxmlformats.org/officeDocument/2006/relationships/image" Target="../media/image105.wmf"/><Relationship Id="rId7" Type="http://schemas.openxmlformats.org/officeDocument/2006/relationships/image" Target="../media/image71.wmf"/><Relationship Id="rId2" Type="http://schemas.openxmlformats.org/officeDocument/2006/relationships/image" Target="../media/image104.wmf"/><Relationship Id="rId1" Type="http://schemas.openxmlformats.org/officeDocument/2006/relationships/image" Target="../media/image103.wmf"/><Relationship Id="rId6" Type="http://schemas.openxmlformats.org/officeDocument/2006/relationships/image" Target="../media/image70.wmf"/><Relationship Id="rId5" Type="http://schemas.openxmlformats.org/officeDocument/2006/relationships/image" Target="../media/image75.wmf"/><Relationship Id="rId4" Type="http://schemas.openxmlformats.org/officeDocument/2006/relationships/image" Target="../media/image74.wmf"/><Relationship Id="rId9" Type="http://schemas.openxmlformats.org/officeDocument/2006/relationships/image" Target="../media/image73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wmf"/><Relationship Id="rId1" Type="http://schemas.openxmlformats.org/officeDocument/2006/relationships/image" Target="../media/image107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wmf"/><Relationship Id="rId1" Type="http://schemas.openxmlformats.org/officeDocument/2006/relationships/image" Target="../media/image90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wmf"/><Relationship Id="rId3" Type="http://schemas.openxmlformats.org/officeDocument/2006/relationships/image" Target="../media/image118.wmf"/><Relationship Id="rId7" Type="http://schemas.openxmlformats.org/officeDocument/2006/relationships/image" Target="../media/image121.wmf"/><Relationship Id="rId2" Type="http://schemas.openxmlformats.org/officeDocument/2006/relationships/image" Target="../media/image117.wmf"/><Relationship Id="rId1" Type="http://schemas.openxmlformats.org/officeDocument/2006/relationships/image" Target="../media/image116.wmf"/><Relationship Id="rId6" Type="http://schemas.openxmlformats.org/officeDocument/2006/relationships/image" Target="../media/image120.wmf"/><Relationship Id="rId11" Type="http://schemas.openxmlformats.org/officeDocument/2006/relationships/image" Target="../media/image125.wmf"/><Relationship Id="rId5" Type="http://schemas.openxmlformats.org/officeDocument/2006/relationships/image" Target="../media/image115.wmf"/><Relationship Id="rId10" Type="http://schemas.openxmlformats.org/officeDocument/2006/relationships/image" Target="../media/image124.wmf"/><Relationship Id="rId4" Type="http://schemas.openxmlformats.org/officeDocument/2006/relationships/image" Target="../media/image119.wmf"/><Relationship Id="rId9" Type="http://schemas.openxmlformats.org/officeDocument/2006/relationships/image" Target="../media/image123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wmf"/><Relationship Id="rId13" Type="http://schemas.openxmlformats.org/officeDocument/2006/relationships/image" Target="../media/image129.wmf"/><Relationship Id="rId3" Type="http://schemas.openxmlformats.org/officeDocument/2006/relationships/image" Target="../media/image72.wmf"/><Relationship Id="rId7" Type="http://schemas.openxmlformats.org/officeDocument/2006/relationships/image" Target="../media/image126.wmf"/><Relationship Id="rId12" Type="http://schemas.openxmlformats.org/officeDocument/2006/relationships/image" Target="../media/image128.wmf"/><Relationship Id="rId2" Type="http://schemas.openxmlformats.org/officeDocument/2006/relationships/image" Target="../media/image71.wmf"/><Relationship Id="rId1" Type="http://schemas.openxmlformats.org/officeDocument/2006/relationships/image" Target="../media/image70.wmf"/><Relationship Id="rId6" Type="http://schemas.openxmlformats.org/officeDocument/2006/relationships/image" Target="../media/image75.wmf"/><Relationship Id="rId11" Type="http://schemas.openxmlformats.org/officeDocument/2006/relationships/image" Target="../media/image127.wmf"/><Relationship Id="rId5" Type="http://schemas.openxmlformats.org/officeDocument/2006/relationships/image" Target="../media/image74.wmf"/><Relationship Id="rId15" Type="http://schemas.openxmlformats.org/officeDocument/2006/relationships/image" Target="../media/image131.wmf"/><Relationship Id="rId10" Type="http://schemas.openxmlformats.org/officeDocument/2006/relationships/image" Target="../media/image125.wmf"/><Relationship Id="rId4" Type="http://schemas.openxmlformats.org/officeDocument/2006/relationships/image" Target="../media/image73.wmf"/><Relationship Id="rId9" Type="http://schemas.openxmlformats.org/officeDocument/2006/relationships/image" Target="../media/image123.wmf"/><Relationship Id="rId14" Type="http://schemas.openxmlformats.org/officeDocument/2006/relationships/image" Target="../media/image13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wmf"/><Relationship Id="rId2" Type="http://schemas.openxmlformats.org/officeDocument/2006/relationships/image" Target="../media/image130.wmf"/><Relationship Id="rId1" Type="http://schemas.openxmlformats.org/officeDocument/2006/relationships/image" Target="../media/image129.wmf"/><Relationship Id="rId4" Type="http://schemas.openxmlformats.org/officeDocument/2006/relationships/image" Target="../media/image132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wmf"/><Relationship Id="rId1" Type="http://schemas.openxmlformats.org/officeDocument/2006/relationships/image" Target="../media/image90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wmf"/><Relationship Id="rId3" Type="http://schemas.openxmlformats.org/officeDocument/2006/relationships/image" Target="../media/image145.wmf"/><Relationship Id="rId7" Type="http://schemas.openxmlformats.org/officeDocument/2006/relationships/image" Target="../media/image148.wmf"/><Relationship Id="rId2" Type="http://schemas.openxmlformats.org/officeDocument/2006/relationships/image" Target="../media/image144.wmf"/><Relationship Id="rId1" Type="http://schemas.openxmlformats.org/officeDocument/2006/relationships/image" Target="../media/image143.wmf"/><Relationship Id="rId6" Type="http://schemas.openxmlformats.org/officeDocument/2006/relationships/image" Target="../media/image147.wmf"/><Relationship Id="rId5" Type="http://schemas.openxmlformats.org/officeDocument/2006/relationships/image" Target="../media/image146.wmf"/><Relationship Id="rId10" Type="http://schemas.openxmlformats.org/officeDocument/2006/relationships/image" Target="../media/image151.wmf"/><Relationship Id="rId4" Type="http://schemas.openxmlformats.org/officeDocument/2006/relationships/image" Target="../media/image125.wmf"/><Relationship Id="rId9" Type="http://schemas.openxmlformats.org/officeDocument/2006/relationships/image" Target="../media/image150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wmf"/><Relationship Id="rId7" Type="http://schemas.openxmlformats.org/officeDocument/2006/relationships/image" Target="../media/image158.wmf"/><Relationship Id="rId2" Type="http://schemas.openxmlformats.org/officeDocument/2006/relationships/image" Target="../media/image153.wmf"/><Relationship Id="rId1" Type="http://schemas.openxmlformats.org/officeDocument/2006/relationships/image" Target="../media/image152.wmf"/><Relationship Id="rId6" Type="http://schemas.openxmlformats.org/officeDocument/2006/relationships/image" Target="../media/image157.wmf"/><Relationship Id="rId5" Type="http://schemas.openxmlformats.org/officeDocument/2006/relationships/image" Target="../media/image156.wmf"/><Relationship Id="rId4" Type="http://schemas.openxmlformats.org/officeDocument/2006/relationships/image" Target="../media/image155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wmf"/><Relationship Id="rId2" Type="http://schemas.openxmlformats.org/officeDocument/2006/relationships/image" Target="../media/image162.wmf"/><Relationship Id="rId1" Type="http://schemas.openxmlformats.org/officeDocument/2006/relationships/image" Target="../media/image161.wmf"/><Relationship Id="rId6" Type="http://schemas.openxmlformats.org/officeDocument/2006/relationships/image" Target="../media/image165.wmf"/><Relationship Id="rId5" Type="http://schemas.openxmlformats.org/officeDocument/2006/relationships/image" Target="../media/image125.wmf"/><Relationship Id="rId4" Type="http://schemas.openxmlformats.org/officeDocument/2006/relationships/image" Target="../media/image164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wmf"/><Relationship Id="rId2" Type="http://schemas.openxmlformats.org/officeDocument/2006/relationships/image" Target="../media/image167.wmf"/><Relationship Id="rId1" Type="http://schemas.openxmlformats.org/officeDocument/2006/relationships/image" Target="../media/image166.wmf"/><Relationship Id="rId6" Type="http://schemas.openxmlformats.org/officeDocument/2006/relationships/image" Target="../media/image171.wmf"/><Relationship Id="rId5" Type="http://schemas.openxmlformats.org/officeDocument/2006/relationships/image" Target="../media/image170.wmf"/><Relationship Id="rId4" Type="http://schemas.openxmlformats.org/officeDocument/2006/relationships/image" Target="../media/image169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wmf"/><Relationship Id="rId2" Type="http://schemas.openxmlformats.org/officeDocument/2006/relationships/image" Target="../media/image173.wmf"/><Relationship Id="rId1" Type="http://schemas.openxmlformats.org/officeDocument/2006/relationships/image" Target="../media/image172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wmf"/><Relationship Id="rId2" Type="http://schemas.openxmlformats.org/officeDocument/2006/relationships/image" Target="../media/image177.wmf"/><Relationship Id="rId1" Type="http://schemas.openxmlformats.org/officeDocument/2006/relationships/image" Target="../media/image176.wmf"/><Relationship Id="rId6" Type="http://schemas.openxmlformats.org/officeDocument/2006/relationships/image" Target="../media/image181.wmf"/><Relationship Id="rId5" Type="http://schemas.openxmlformats.org/officeDocument/2006/relationships/image" Target="../media/image180.wmf"/><Relationship Id="rId4" Type="http://schemas.openxmlformats.org/officeDocument/2006/relationships/image" Target="../media/image179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wmf"/><Relationship Id="rId2" Type="http://schemas.openxmlformats.org/officeDocument/2006/relationships/image" Target="../media/image183.wmf"/><Relationship Id="rId1" Type="http://schemas.openxmlformats.org/officeDocument/2006/relationships/image" Target="../media/image18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5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drawings/_rels/vmlDrawing3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wmf"/><Relationship Id="rId3" Type="http://schemas.openxmlformats.org/officeDocument/2006/relationships/image" Target="../media/image147.wmf"/><Relationship Id="rId7" Type="http://schemas.openxmlformats.org/officeDocument/2006/relationships/image" Target="../media/image151.wmf"/><Relationship Id="rId2" Type="http://schemas.openxmlformats.org/officeDocument/2006/relationships/image" Target="../media/image146.wmf"/><Relationship Id="rId1" Type="http://schemas.openxmlformats.org/officeDocument/2006/relationships/image" Target="../media/image185.wmf"/><Relationship Id="rId6" Type="http://schemas.openxmlformats.org/officeDocument/2006/relationships/image" Target="../media/image150.wmf"/><Relationship Id="rId5" Type="http://schemas.openxmlformats.org/officeDocument/2006/relationships/image" Target="../media/image149.wmf"/><Relationship Id="rId4" Type="http://schemas.openxmlformats.org/officeDocument/2006/relationships/image" Target="../media/image148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wmf"/><Relationship Id="rId2" Type="http://schemas.openxmlformats.org/officeDocument/2006/relationships/image" Target="../media/image184.wmf"/><Relationship Id="rId1" Type="http://schemas.openxmlformats.org/officeDocument/2006/relationships/image" Target="../media/image187.wmf"/><Relationship Id="rId6" Type="http://schemas.openxmlformats.org/officeDocument/2006/relationships/image" Target="../media/image191.wmf"/><Relationship Id="rId5" Type="http://schemas.openxmlformats.org/officeDocument/2006/relationships/image" Target="../media/image190.wmf"/><Relationship Id="rId4" Type="http://schemas.openxmlformats.org/officeDocument/2006/relationships/image" Target="../media/image189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wmf"/><Relationship Id="rId2" Type="http://schemas.openxmlformats.org/officeDocument/2006/relationships/image" Target="../media/image197.wmf"/><Relationship Id="rId1" Type="http://schemas.openxmlformats.org/officeDocument/2006/relationships/image" Target="../media/image60.wmf"/><Relationship Id="rId5" Type="http://schemas.openxmlformats.org/officeDocument/2006/relationships/image" Target="../media/image200.wmf"/><Relationship Id="rId4" Type="http://schemas.openxmlformats.org/officeDocument/2006/relationships/image" Target="../media/image199.w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wmf"/><Relationship Id="rId1" Type="http://schemas.openxmlformats.org/officeDocument/2006/relationships/image" Target="../media/image201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2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Relationship Id="rId5" Type="http://schemas.openxmlformats.org/officeDocument/2006/relationships/image" Target="../media/image37.wmf"/><Relationship Id="rId4" Type="http://schemas.openxmlformats.org/officeDocument/2006/relationships/image" Target="../media/image3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Relationship Id="rId4" Type="http://schemas.openxmlformats.org/officeDocument/2006/relationships/image" Target="../media/image41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image" Target="../media/image44.wmf"/><Relationship Id="rId7" Type="http://schemas.openxmlformats.org/officeDocument/2006/relationships/image" Target="../media/image48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Relationship Id="rId6" Type="http://schemas.openxmlformats.org/officeDocument/2006/relationships/image" Target="../media/image47.wmf"/><Relationship Id="rId5" Type="http://schemas.openxmlformats.org/officeDocument/2006/relationships/image" Target="../media/image46.wmf"/><Relationship Id="rId4" Type="http://schemas.openxmlformats.org/officeDocument/2006/relationships/image" Target="../media/image45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3" Type="http://schemas.openxmlformats.org/officeDocument/2006/relationships/image" Target="../media/image52.wmf"/><Relationship Id="rId7" Type="http://schemas.openxmlformats.org/officeDocument/2006/relationships/image" Target="../media/image56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Relationship Id="rId6" Type="http://schemas.openxmlformats.org/officeDocument/2006/relationships/image" Target="../media/image55.wmf"/><Relationship Id="rId5" Type="http://schemas.openxmlformats.org/officeDocument/2006/relationships/image" Target="../media/image54.wmf"/><Relationship Id="rId4" Type="http://schemas.openxmlformats.org/officeDocument/2006/relationships/image" Target="../media/image53.wmf"/><Relationship Id="rId9" Type="http://schemas.openxmlformats.org/officeDocument/2006/relationships/image" Target="../media/image58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Relationship Id="rId4" Type="http://schemas.openxmlformats.org/officeDocument/2006/relationships/image" Target="../media/image6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Rot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5123" name="Rectangle 3"/>
          <p:cNvSpPr>
            <a:spLocks noGrp="1" noRot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1625" y="6245225"/>
            <a:ext cx="2289175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289175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D2F465A-8F84-4266-9FAA-808D2ABDC92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8240801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B4B5A0-EA29-4CC1-BB14-B4A12F654F2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43142883"/>
      </p:ext>
    </p:extLst>
  </p:cSld>
  <p:clrMapOvr>
    <a:masterClrMapping/>
  </p:clrMapOvr>
  <p:transition>
    <p:pull dir="r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7188" y="381000"/>
            <a:ext cx="2135187" cy="56419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1625" y="381000"/>
            <a:ext cx="6253163" cy="56419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E2A750-6E16-4F47-8098-007FD4F0856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5769586"/>
      </p:ext>
    </p:extLst>
  </p:cSld>
  <p:clrMapOvr>
    <a:masterClrMapping/>
  </p:clrMapOvr>
  <p:transition>
    <p:pull dir="r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301625" y="381000"/>
            <a:ext cx="8540750" cy="56419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BCC8C8-ACDF-42A0-9EC9-4B221753126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8144967"/>
      </p:ext>
    </p:extLst>
  </p:cSld>
  <p:clrMapOvr>
    <a:masterClrMapping/>
  </p:clrMapOvr>
  <p:transition>
    <p:pull dir="r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301625" y="381000"/>
            <a:ext cx="854075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301625" y="1752600"/>
            <a:ext cx="4194175" cy="2058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752600"/>
            <a:ext cx="4194175" cy="2058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301625" y="3963988"/>
            <a:ext cx="4194175" cy="20589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963988"/>
            <a:ext cx="4194175" cy="20589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5B078B-ED89-4D7C-8351-7576423D8CD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8589546"/>
      </p:ext>
    </p:extLst>
  </p:cSld>
  <p:clrMapOvr>
    <a:masterClrMapping/>
  </p:clrMapOvr>
  <p:transition>
    <p:pull dir="r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1625" y="381000"/>
            <a:ext cx="854075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1625" y="1752600"/>
            <a:ext cx="4194175" cy="42703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752600"/>
            <a:ext cx="4194175" cy="2058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63988"/>
            <a:ext cx="4194175" cy="20589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6ADB2F-C65B-49E0-9F2D-A2D776D610F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5190873"/>
      </p:ext>
    </p:extLst>
  </p:cSld>
  <p:clrMapOvr>
    <a:masterClrMapping/>
  </p:clrMapOvr>
  <p:transition>
    <p:pull dir="r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/>
          </p:cNvSpPr>
          <p:nvPr>
            <p:ph type="body" sz="half" idx="1"/>
          </p:nvPr>
        </p:nvSpPr>
        <p:spPr>
          <a:xfrm>
            <a:off x="3473649" y="1625203"/>
            <a:ext cx="4430102" cy="442019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215830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A4CCFC-2DD3-4C2A-9918-185AC021269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1056347"/>
      </p:ext>
    </p:extLst>
  </p:cSld>
  <p:clrMapOvr>
    <a:masterClrMapping/>
  </p:clrMapOvr>
  <p:transition>
    <p:pull dir="r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C97675-F040-4D28-B78A-ED5B0EF211E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7100401"/>
      </p:ext>
    </p:extLst>
  </p:cSld>
  <p:clrMapOvr>
    <a:masterClrMapping/>
  </p:clrMapOvr>
  <p:transition>
    <p:pull dir="r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1625" y="1752600"/>
            <a:ext cx="4194175" cy="42703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752600"/>
            <a:ext cx="4194175" cy="42703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936287-994B-455D-A54A-810B65FCAB4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0026110"/>
      </p:ext>
    </p:extLst>
  </p:cSld>
  <p:clrMapOvr>
    <a:masterClrMapping/>
  </p:clrMapOvr>
  <p:transition>
    <p:pull dir="r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906770-3A94-4F0F-B5AD-A4B4CEBE7A4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777691"/>
      </p:ext>
    </p:extLst>
  </p:cSld>
  <p:clrMapOvr>
    <a:masterClrMapping/>
  </p:clrMapOvr>
  <p:transition>
    <p:pull dir="r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17C568-7E62-469A-923D-FE364A50143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9812033"/>
      </p:ext>
    </p:extLst>
  </p:cSld>
  <p:clrMapOvr>
    <a:masterClrMapping/>
  </p:clrMapOvr>
  <p:transition>
    <p:pull dir="r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375A6E-7D30-4E4A-9631-31B525774D6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06260347"/>
      </p:ext>
    </p:extLst>
  </p:cSld>
  <p:clrMapOvr>
    <a:masterClrMapping/>
  </p:clrMapOvr>
  <p:transition>
    <p:pull dir="r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24F3CD-F198-4826-A769-1CED3CAB7AF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8756798"/>
      </p:ext>
    </p:extLst>
  </p:cSld>
  <p:clrMapOvr>
    <a:masterClrMapping/>
  </p:clrMapOvr>
  <p:transition>
    <p:pull dir="r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050045-35CD-4A34-9D5F-DB97347464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77402617"/>
      </p:ext>
    </p:extLst>
  </p:cSld>
  <p:clrMapOvr>
    <a:masterClrMapping/>
  </p:clrMapOvr>
  <p:transition>
    <p:pull dir="r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301625" y="381000"/>
            <a:ext cx="85407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4099" name="Rectangle 3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01625" y="1752600"/>
            <a:ext cx="8540750" cy="427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172200"/>
            <a:ext cx="22891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 smtClean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172200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 smtClean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72200"/>
            <a:ext cx="22891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 smtClean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848DEC19-AE56-4C1C-906D-1EC5E28ACFE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9" r:id="rId15"/>
  </p:sldLayoutIdLst>
  <p:transition>
    <p:pull dir="rd"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1500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27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4.wmf"/><Relationship Id="rId11" Type="http://schemas.openxmlformats.org/officeDocument/2006/relationships/oleObject" Target="../embeddings/oleObject12.bin"/><Relationship Id="rId5" Type="http://schemas.openxmlformats.org/officeDocument/2006/relationships/oleObject" Target="../embeddings/oleObject9.bin"/><Relationship Id="rId10" Type="http://schemas.openxmlformats.org/officeDocument/2006/relationships/image" Target="../media/image26.wmf"/><Relationship Id="rId4" Type="http://schemas.openxmlformats.org/officeDocument/2006/relationships/image" Target="../media/image23.wmf"/><Relationship Id="rId9" Type="http://schemas.openxmlformats.org/officeDocument/2006/relationships/oleObject" Target="../embeddings/oleObject11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12" Type="http://schemas.openxmlformats.org/officeDocument/2006/relationships/image" Target="../media/image3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9.w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31.wmf"/><Relationship Id="rId4" Type="http://schemas.openxmlformats.org/officeDocument/2006/relationships/image" Target="../media/image28.wmf"/><Relationship Id="rId9" Type="http://schemas.openxmlformats.org/officeDocument/2006/relationships/oleObject" Target="../embeddings/oleObject16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12" Type="http://schemas.openxmlformats.org/officeDocument/2006/relationships/image" Target="../media/image37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4.wmf"/><Relationship Id="rId11" Type="http://schemas.openxmlformats.org/officeDocument/2006/relationships/oleObject" Target="../embeddings/oleObject22.bin"/><Relationship Id="rId5" Type="http://schemas.openxmlformats.org/officeDocument/2006/relationships/oleObject" Target="../embeddings/oleObject19.bin"/><Relationship Id="rId10" Type="http://schemas.openxmlformats.org/officeDocument/2006/relationships/image" Target="../media/image36.wmf"/><Relationship Id="rId4" Type="http://schemas.openxmlformats.org/officeDocument/2006/relationships/image" Target="../media/image33.wmf"/><Relationship Id="rId9" Type="http://schemas.openxmlformats.org/officeDocument/2006/relationships/oleObject" Target="../embeddings/oleObject21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6.bin"/><Relationship Id="rId12" Type="http://schemas.openxmlformats.org/officeDocument/2006/relationships/image" Target="../media/image41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5.bin"/><Relationship Id="rId11" Type="http://schemas.openxmlformats.org/officeDocument/2006/relationships/oleObject" Target="../embeddings/oleObject28.bin"/><Relationship Id="rId5" Type="http://schemas.openxmlformats.org/officeDocument/2006/relationships/oleObject" Target="../embeddings/oleObject24.bin"/><Relationship Id="rId10" Type="http://schemas.openxmlformats.org/officeDocument/2006/relationships/image" Target="../media/image40.wmf"/><Relationship Id="rId4" Type="http://schemas.openxmlformats.org/officeDocument/2006/relationships/image" Target="../media/image38.wmf"/><Relationship Id="rId9" Type="http://schemas.openxmlformats.org/officeDocument/2006/relationships/oleObject" Target="../embeddings/oleObject27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13" Type="http://schemas.openxmlformats.org/officeDocument/2006/relationships/image" Target="../media/image46.wmf"/><Relationship Id="rId18" Type="http://schemas.openxmlformats.org/officeDocument/2006/relationships/oleObject" Target="../embeddings/oleObject37.bin"/><Relationship Id="rId3" Type="http://schemas.openxmlformats.org/officeDocument/2006/relationships/oleObject" Target="../embeddings/oleObject29.bin"/><Relationship Id="rId7" Type="http://schemas.openxmlformats.org/officeDocument/2006/relationships/oleObject" Target="../embeddings/oleObject31.bin"/><Relationship Id="rId12" Type="http://schemas.openxmlformats.org/officeDocument/2006/relationships/oleObject" Target="../embeddings/oleObject34.bin"/><Relationship Id="rId17" Type="http://schemas.openxmlformats.org/officeDocument/2006/relationships/image" Target="../media/image48.wmf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36.bin"/><Relationship Id="rId1" Type="http://schemas.openxmlformats.org/officeDocument/2006/relationships/vmlDrawing" Target="../drawings/vmlDrawing7.vml"/><Relationship Id="rId6" Type="http://schemas.openxmlformats.org/officeDocument/2006/relationships/image" Target="../media/image43.wmf"/><Relationship Id="rId11" Type="http://schemas.openxmlformats.org/officeDocument/2006/relationships/image" Target="../media/image45.wmf"/><Relationship Id="rId5" Type="http://schemas.openxmlformats.org/officeDocument/2006/relationships/oleObject" Target="../embeddings/oleObject30.bin"/><Relationship Id="rId15" Type="http://schemas.openxmlformats.org/officeDocument/2006/relationships/image" Target="../media/image47.wmf"/><Relationship Id="rId10" Type="http://schemas.openxmlformats.org/officeDocument/2006/relationships/oleObject" Target="../embeddings/oleObject33.bin"/><Relationship Id="rId19" Type="http://schemas.openxmlformats.org/officeDocument/2006/relationships/image" Target="../media/image49.wmf"/><Relationship Id="rId4" Type="http://schemas.openxmlformats.org/officeDocument/2006/relationships/image" Target="../media/image42.wmf"/><Relationship Id="rId9" Type="http://schemas.openxmlformats.org/officeDocument/2006/relationships/oleObject" Target="../embeddings/oleObject32.bin"/><Relationship Id="rId14" Type="http://schemas.openxmlformats.org/officeDocument/2006/relationships/oleObject" Target="../embeddings/oleObject35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13" Type="http://schemas.openxmlformats.org/officeDocument/2006/relationships/oleObject" Target="../embeddings/oleObject43.bin"/><Relationship Id="rId18" Type="http://schemas.openxmlformats.org/officeDocument/2006/relationships/image" Target="../media/image57.wmf"/><Relationship Id="rId3" Type="http://schemas.openxmlformats.org/officeDocument/2006/relationships/oleObject" Target="../embeddings/oleObject38.bin"/><Relationship Id="rId7" Type="http://schemas.openxmlformats.org/officeDocument/2006/relationships/oleObject" Target="../embeddings/oleObject40.bin"/><Relationship Id="rId12" Type="http://schemas.openxmlformats.org/officeDocument/2006/relationships/image" Target="../media/image54.wmf"/><Relationship Id="rId17" Type="http://schemas.openxmlformats.org/officeDocument/2006/relationships/oleObject" Target="../embeddings/oleObject45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56.wmf"/><Relationship Id="rId20" Type="http://schemas.openxmlformats.org/officeDocument/2006/relationships/image" Target="../media/image58.w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51.wmf"/><Relationship Id="rId11" Type="http://schemas.openxmlformats.org/officeDocument/2006/relationships/oleObject" Target="../embeddings/oleObject42.bin"/><Relationship Id="rId5" Type="http://schemas.openxmlformats.org/officeDocument/2006/relationships/oleObject" Target="../embeddings/oleObject39.bin"/><Relationship Id="rId15" Type="http://schemas.openxmlformats.org/officeDocument/2006/relationships/oleObject" Target="../embeddings/oleObject44.bin"/><Relationship Id="rId10" Type="http://schemas.openxmlformats.org/officeDocument/2006/relationships/image" Target="../media/image53.wmf"/><Relationship Id="rId19" Type="http://schemas.openxmlformats.org/officeDocument/2006/relationships/oleObject" Target="../embeddings/oleObject46.bin"/><Relationship Id="rId4" Type="http://schemas.openxmlformats.org/officeDocument/2006/relationships/image" Target="../media/image50.wmf"/><Relationship Id="rId9" Type="http://schemas.openxmlformats.org/officeDocument/2006/relationships/oleObject" Target="../embeddings/oleObject41.bin"/><Relationship Id="rId14" Type="http://schemas.openxmlformats.org/officeDocument/2006/relationships/image" Target="../media/image55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3" Type="http://schemas.openxmlformats.org/officeDocument/2006/relationships/oleObject" Target="../embeddings/oleObject47.bin"/><Relationship Id="rId7" Type="http://schemas.openxmlformats.org/officeDocument/2006/relationships/oleObject" Target="../embeddings/oleObject49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48.bin"/><Relationship Id="rId10" Type="http://schemas.openxmlformats.org/officeDocument/2006/relationships/image" Target="../media/image62.wmf"/><Relationship Id="rId4" Type="http://schemas.openxmlformats.org/officeDocument/2006/relationships/image" Target="../media/image59.wmf"/><Relationship Id="rId9" Type="http://schemas.openxmlformats.org/officeDocument/2006/relationships/oleObject" Target="../embeddings/oleObject50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13" Type="http://schemas.openxmlformats.org/officeDocument/2006/relationships/oleObject" Target="../embeddings/oleObject56.bin"/><Relationship Id="rId3" Type="http://schemas.openxmlformats.org/officeDocument/2006/relationships/oleObject" Target="../embeddings/oleObject51.bin"/><Relationship Id="rId7" Type="http://schemas.openxmlformats.org/officeDocument/2006/relationships/oleObject" Target="../embeddings/oleObject53.bin"/><Relationship Id="rId12" Type="http://schemas.openxmlformats.org/officeDocument/2006/relationships/image" Target="../media/image67.wmf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69.w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4.wmf"/><Relationship Id="rId11" Type="http://schemas.openxmlformats.org/officeDocument/2006/relationships/oleObject" Target="../embeddings/oleObject55.bin"/><Relationship Id="rId5" Type="http://schemas.openxmlformats.org/officeDocument/2006/relationships/oleObject" Target="../embeddings/oleObject52.bin"/><Relationship Id="rId15" Type="http://schemas.openxmlformats.org/officeDocument/2006/relationships/oleObject" Target="../embeddings/oleObject57.bin"/><Relationship Id="rId10" Type="http://schemas.openxmlformats.org/officeDocument/2006/relationships/image" Target="../media/image66.wmf"/><Relationship Id="rId4" Type="http://schemas.openxmlformats.org/officeDocument/2006/relationships/image" Target="../media/image63.wmf"/><Relationship Id="rId9" Type="http://schemas.openxmlformats.org/officeDocument/2006/relationships/oleObject" Target="../embeddings/oleObject54.bin"/><Relationship Id="rId14" Type="http://schemas.openxmlformats.org/officeDocument/2006/relationships/image" Target="../media/image68.wmf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63.bin"/><Relationship Id="rId18" Type="http://schemas.openxmlformats.org/officeDocument/2006/relationships/oleObject" Target="../embeddings/oleObject66.bin"/><Relationship Id="rId26" Type="http://schemas.openxmlformats.org/officeDocument/2006/relationships/image" Target="../media/image80.wmf"/><Relationship Id="rId39" Type="http://schemas.openxmlformats.org/officeDocument/2006/relationships/image" Target="../media/image86.wmf"/><Relationship Id="rId21" Type="http://schemas.openxmlformats.org/officeDocument/2006/relationships/oleObject" Target="../embeddings/oleObject68.bin"/><Relationship Id="rId34" Type="http://schemas.openxmlformats.org/officeDocument/2006/relationships/oleObject" Target="../embeddings/oleObject75.bin"/><Relationship Id="rId42" Type="http://schemas.openxmlformats.org/officeDocument/2006/relationships/oleObject" Target="../embeddings/oleObject79.bin"/><Relationship Id="rId47" Type="http://schemas.openxmlformats.org/officeDocument/2006/relationships/oleObject" Target="../embeddings/oleObject82.bin"/><Relationship Id="rId7" Type="http://schemas.openxmlformats.org/officeDocument/2006/relationships/oleObject" Target="../embeddings/oleObject60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76.wmf"/><Relationship Id="rId29" Type="http://schemas.openxmlformats.org/officeDocument/2006/relationships/image" Target="../media/image81.w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1.wmf"/><Relationship Id="rId11" Type="http://schemas.openxmlformats.org/officeDocument/2006/relationships/oleObject" Target="../embeddings/oleObject62.bin"/><Relationship Id="rId24" Type="http://schemas.openxmlformats.org/officeDocument/2006/relationships/image" Target="../media/image79.wmf"/><Relationship Id="rId32" Type="http://schemas.openxmlformats.org/officeDocument/2006/relationships/oleObject" Target="../embeddings/oleObject74.bin"/><Relationship Id="rId37" Type="http://schemas.openxmlformats.org/officeDocument/2006/relationships/image" Target="../media/image85.wmf"/><Relationship Id="rId40" Type="http://schemas.openxmlformats.org/officeDocument/2006/relationships/oleObject" Target="../embeddings/oleObject78.bin"/><Relationship Id="rId45" Type="http://schemas.openxmlformats.org/officeDocument/2006/relationships/oleObject" Target="../embeddings/oleObject81.bin"/><Relationship Id="rId5" Type="http://schemas.openxmlformats.org/officeDocument/2006/relationships/oleObject" Target="../embeddings/oleObject59.bin"/><Relationship Id="rId15" Type="http://schemas.openxmlformats.org/officeDocument/2006/relationships/oleObject" Target="../embeddings/oleObject64.bin"/><Relationship Id="rId23" Type="http://schemas.openxmlformats.org/officeDocument/2006/relationships/oleObject" Target="../embeddings/oleObject69.bin"/><Relationship Id="rId28" Type="http://schemas.openxmlformats.org/officeDocument/2006/relationships/oleObject" Target="../embeddings/oleObject72.bin"/><Relationship Id="rId36" Type="http://schemas.openxmlformats.org/officeDocument/2006/relationships/oleObject" Target="../embeddings/oleObject76.bin"/><Relationship Id="rId10" Type="http://schemas.openxmlformats.org/officeDocument/2006/relationships/image" Target="../media/image73.wmf"/><Relationship Id="rId19" Type="http://schemas.openxmlformats.org/officeDocument/2006/relationships/oleObject" Target="../embeddings/oleObject67.bin"/><Relationship Id="rId31" Type="http://schemas.openxmlformats.org/officeDocument/2006/relationships/image" Target="../media/image82.wmf"/><Relationship Id="rId44" Type="http://schemas.openxmlformats.org/officeDocument/2006/relationships/image" Target="../media/image65.wmf"/><Relationship Id="rId4" Type="http://schemas.openxmlformats.org/officeDocument/2006/relationships/image" Target="../media/image70.wmf"/><Relationship Id="rId9" Type="http://schemas.openxmlformats.org/officeDocument/2006/relationships/oleObject" Target="../embeddings/oleObject61.bin"/><Relationship Id="rId14" Type="http://schemas.openxmlformats.org/officeDocument/2006/relationships/image" Target="../media/image75.wmf"/><Relationship Id="rId22" Type="http://schemas.openxmlformats.org/officeDocument/2006/relationships/image" Target="../media/image78.wmf"/><Relationship Id="rId27" Type="http://schemas.openxmlformats.org/officeDocument/2006/relationships/oleObject" Target="../embeddings/oleObject71.bin"/><Relationship Id="rId30" Type="http://schemas.openxmlformats.org/officeDocument/2006/relationships/oleObject" Target="../embeddings/oleObject73.bin"/><Relationship Id="rId35" Type="http://schemas.openxmlformats.org/officeDocument/2006/relationships/image" Target="../media/image84.wmf"/><Relationship Id="rId43" Type="http://schemas.openxmlformats.org/officeDocument/2006/relationships/oleObject" Target="../embeddings/oleObject80.bin"/><Relationship Id="rId48" Type="http://schemas.openxmlformats.org/officeDocument/2006/relationships/image" Target="../media/image89.wmf"/><Relationship Id="rId8" Type="http://schemas.openxmlformats.org/officeDocument/2006/relationships/image" Target="../media/image72.wmf"/><Relationship Id="rId3" Type="http://schemas.openxmlformats.org/officeDocument/2006/relationships/oleObject" Target="../embeddings/oleObject58.bin"/><Relationship Id="rId12" Type="http://schemas.openxmlformats.org/officeDocument/2006/relationships/image" Target="../media/image74.wmf"/><Relationship Id="rId17" Type="http://schemas.openxmlformats.org/officeDocument/2006/relationships/oleObject" Target="../embeddings/oleObject65.bin"/><Relationship Id="rId25" Type="http://schemas.openxmlformats.org/officeDocument/2006/relationships/oleObject" Target="../embeddings/oleObject70.bin"/><Relationship Id="rId33" Type="http://schemas.openxmlformats.org/officeDocument/2006/relationships/image" Target="../media/image83.wmf"/><Relationship Id="rId38" Type="http://schemas.openxmlformats.org/officeDocument/2006/relationships/oleObject" Target="../embeddings/oleObject77.bin"/><Relationship Id="rId46" Type="http://schemas.openxmlformats.org/officeDocument/2006/relationships/image" Target="../media/image88.wmf"/><Relationship Id="rId20" Type="http://schemas.openxmlformats.org/officeDocument/2006/relationships/image" Target="../media/image77.wmf"/><Relationship Id="rId41" Type="http://schemas.openxmlformats.org/officeDocument/2006/relationships/image" Target="../media/image87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wmf"/><Relationship Id="rId3" Type="http://schemas.openxmlformats.org/officeDocument/2006/relationships/oleObject" Target="../embeddings/oleObject83.bin"/><Relationship Id="rId7" Type="http://schemas.openxmlformats.org/officeDocument/2006/relationships/oleObject" Target="../embeddings/oleObject8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91.wmf"/><Relationship Id="rId5" Type="http://schemas.openxmlformats.org/officeDocument/2006/relationships/oleObject" Target="../embeddings/oleObject84.bin"/><Relationship Id="rId10" Type="http://schemas.openxmlformats.org/officeDocument/2006/relationships/image" Target="../media/image93.wmf"/><Relationship Id="rId4" Type="http://schemas.openxmlformats.org/officeDocument/2006/relationships/image" Target="../media/image90.wmf"/><Relationship Id="rId9" Type="http://schemas.openxmlformats.org/officeDocument/2006/relationships/oleObject" Target="../embeddings/oleObject86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13" Type="http://schemas.openxmlformats.org/officeDocument/2006/relationships/oleObject" Target="../embeddings/oleObject92.bin"/><Relationship Id="rId18" Type="http://schemas.openxmlformats.org/officeDocument/2006/relationships/image" Target="../media/image72.wmf"/><Relationship Id="rId3" Type="http://schemas.openxmlformats.org/officeDocument/2006/relationships/oleObject" Target="../embeddings/oleObject87.bin"/><Relationship Id="rId21" Type="http://schemas.openxmlformats.org/officeDocument/2006/relationships/oleObject" Target="../embeddings/oleObject96.bin"/><Relationship Id="rId7" Type="http://schemas.openxmlformats.org/officeDocument/2006/relationships/oleObject" Target="../embeddings/oleObject89.bin"/><Relationship Id="rId12" Type="http://schemas.openxmlformats.org/officeDocument/2006/relationships/image" Target="../media/image98.wmf"/><Relationship Id="rId17" Type="http://schemas.openxmlformats.org/officeDocument/2006/relationships/oleObject" Target="../embeddings/oleObject94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71.wmf"/><Relationship Id="rId20" Type="http://schemas.openxmlformats.org/officeDocument/2006/relationships/image" Target="../media/image73.w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95.wmf"/><Relationship Id="rId11" Type="http://schemas.openxmlformats.org/officeDocument/2006/relationships/oleObject" Target="../embeddings/oleObject91.bin"/><Relationship Id="rId24" Type="http://schemas.openxmlformats.org/officeDocument/2006/relationships/image" Target="../media/image75.wmf"/><Relationship Id="rId5" Type="http://schemas.openxmlformats.org/officeDocument/2006/relationships/oleObject" Target="../embeddings/oleObject88.bin"/><Relationship Id="rId15" Type="http://schemas.openxmlformats.org/officeDocument/2006/relationships/oleObject" Target="../embeddings/oleObject93.bin"/><Relationship Id="rId23" Type="http://schemas.openxmlformats.org/officeDocument/2006/relationships/oleObject" Target="../embeddings/oleObject97.bin"/><Relationship Id="rId10" Type="http://schemas.openxmlformats.org/officeDocument/2006/relationships/image" Target="../media/image97.wmf"/><Relationship Id="rId19" Type="http://schemas.openxmlformats.org/officeDocument/2006/relationships/oleObject" Target="../embeddings/oleObject95.bin"/><Relationship Id="rId4" Type="http://schemas.openxmlformats.org/officeDocument/2006/relationships/image" Target="../media/image94.wmf"/><Relationship Id="rId9" Type="http://schemas.openxmlformats.org/officeDocument/2006/relationships/oleObject" Target="../embeddings/oleObject90.bin"/><Relationship Id="rId14" Type="http://schemas.openxmlformats.org/officeDocument/2006/relationships/image" Target="../media/image70.wmf"/><Relationship Id="rId22" Type="http://schemas.openxmlformats.org/officeDocument/2006/relationships/image" Target="../media/image74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13" Type="http://schemas.openxmlformats.org/officeDocument/2006/relationships/oleObject" Target="../embeddings/oleObject103.bin"/><Relationship Id="rId18" Type="http://schemas.openxmlformats.org/officeDocument/2006/relationships/image" Target="../media/image76.wmf"/><Relationship Id="rId3" Type="http://schemas.openxmlformats.org/officeDocument/2006/relationships/oleObject" Target="../embeddings/oleObject98.bin"/><Relationship Id="rId21" Type="http://schemas.openxmlformats.org/officeDocument/2006/relationships/oleObject" Target="../embeddings/oleObject107.bin"/><Relationship Id="rId7" Type="http://schemas.openxmlformats.org/officeDocument/2006/relationships/oleObject" Target="../embeddings/oleObject100.bin"/><Relationship Id="rId12" Type="http://schemas.openxmlformats.org/officeDocument/2006/relationships/image" Target="../media/image78.wmf"/><Relationship Id="rId17" Type="http://schemas.openxmlformats.org/officeDocument/2006/relationships/oleObject" Target="../embeddings/oleObject105.bin"/><Relationship Id="rId25" Type="http://schemas.openxmlformats.org/officeDocument/2006/relationships/image" Target="../media/image102.wmf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80.wmf"/><Relationship Id="rId20" Type="http://schemas.openxmlformats.org/officeDocument/2006/relationships/image" Target="../media/image100.wmf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5.wmf"/><Relationship Id="rId11" Type="http://schemas.openxmlformats.org/officeDocument/2006/relationships/oleObject" Target="../embeddings/oleObject102.bin"/><Relationship Id="rId24" Type="http://schemas.openxmlformats.org/officeDocument/2006/relationships/oleObject" Target="../embeddings/oleObject109.bin"/><Relationship Id="rId5" Type="http://schemas.openxmlformats.org/officeDocument/2006/relationships/oleObject" Target="../embeddings/oleObject99.bin"/><Relationship Id="rId15" Type="http://schemas.openxmlformats.org/officeDocument/2006/relationships/oleObject" Target="../embeddings/oleObject104.bin"/><Relationship Id="rId23" Type="http://schemas.openxmlformats.org/officeDocument/2006/relationships/image" Target="../media/image101.wmf"/><Relationship Id="rId10" Type="http://schemas.openxmlformats.org/officeDocument/2006/relationships/image" Target="../media/image77.wmf"/><Relationship Id="rId19" Type="http://schemas.openxmlformats.org/officeDocument/2006/relationships/oleObject" Target="../embeddings/oleObject106.bin"/><Relationship Id="rId4" Type="http://schemas.openxmlformats.org/officeDocument/2006/relationships/image" Target="../media/image99.wmf"/><Relationship Id="rId9" Type="http://schemas.openxmlformats.org/officeDocument/2006/relationships/oleObject" Target="../embeddings/oleObject101.bin"/><Relationship Id="rId14" Type="http://schemas.openxmlformats.org/officeDocument/2006/relationships/image" Target="../media/image79.wmf"/><Relationship Id="rId22" Type="http://schemas.openxmlformats.org/officeDocument/2006/relationships/oleObject" Target="../embeddings/oleObject108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wmf"/><Relationship Id="rId13" Type="http://schemas.openxmlformats.org/officeDocument/2006/relationships/oleObject" Target="../embeddings/oleObject115.bin"/><Relationship Id="rId18" Type="http://schemas.openxmlformats.org/officeDocument/2006/relationships/image" Target="../media/image72.wmf"/><Relationship Id="rId3" Type="http://schemas.openxmlformats.org/officeDocument/2006/relationships/oleObject" Target="../embeddings/oleObject110.bin"/><Relationship Id="rId7" Type="http://schemas.openxmlformats.org/officeDocument/2006/relationships/oleObject" Target="../embeddings/oleObject112.bin"/><Relationship Id="rId12" Type="http://schemas.openxmlformats.org/officeDocument/2006/relationships/image" Target="../media/image75.wmf"/><Relationship Id="rId17" Type="http://schemas.openxmlformats.org/officeDocument/2006/relationships/oleObject" Target="../embeddings/oleObject117.bin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71.wmf"/><Relationship Id="rId20" Type="http://schemas.openxmlformats.org/officeDocument/2006/relationships/image" Target="../media/image73.w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04.wmf"/><Relationship Id="rId11" Type="http://schemas.openxmlformats.org/officeDocument/2006/relationships/oleObject" Target="../embeddings/oleObject114.bin"/><Relationship Id="rId5" Type="http://schemas.openxmlformats.org/officeDocument/2006/relationships/oleObject" Target="../embeddings/oleObject111.bin"/><Relationship Id="rId15" Type="http://schemas.openxmlformats.org/officeDocument/2006/relationships/oleObject" Target="../embeddings/oleObject116.bin"/><Relationship Id="rId10" Type="http://schemas.openxmlformats.org/officeDocument/2006/relationships/image" Target="../media/image74.wmf"/><Relationship Id="rId19" Type="http://schemas.openxmlformats.org/officeDocument/2006/relationships/oleObject" Target="../embeddings/oleObject118.bin"/><Relationship Id="rId4" Type="http://schemas.openxmlformats.org/officeDocument/2006/relationships/image" Target="../media/image103.wmf"/><Relationship Id="rId9" Type="http://schemas.openxmlformats.org/officeDocument/2006/relationships/oleObject" Target="../embeddings/oleObject113.bin"/><Relationship Id="rId14" Type="http://schemas.openxmlformats.org/officeDocument/2006/relationships/image" Target="../media/image70.w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1.bin"/><Relationship Id="rId3" Type="http://schemas.openxmlformats.org/officeDocument/2006/relationships/image" Target="../media/image109.png"/><Relationship Id="rId7" Type="http://schemas.openxmlformats.org/officeDocument/2006/relationships/image" Target="../media/image108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20.bin"/><Relationship Id="rId5" Type="http://schemas.openxmlformats.org/officeDocument/2006/relationships/image" Target="../media/image107.wmf"/><Relationship Id="rId4" Type="http://schemas.openxmlformats.org/officeDocument/2006/relationships/oleObject" Target="../embeddings/oleObject119.bin"/><Relationship Id="rId9" Type="http://schemas.openxmlformats.org/officeDocument/2006/relationships/oleObject" Target="../embeddings/oleObject122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15.wmf"/><Relationship Id="rId5" Type="http://schemas.openxmlformats.org/officeDocument/2006/relationships/oleObject" Target="../embeddings/oleObject124.bin"/><Relationship Id="rId4" Type="http://schemas.openxmlformats.org/officeDocument/2006/relationships/image" Target="../media/image90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wmf"/><Relationship Id="rId13" Type="http://schemas.openxmlformats.org/officeDocument/2006/relationships/oleObject" Target="../embeddings/oleObject130.bin"/><Relationship Id="rId18" Type="http://schemas.openxmlformats.org/officeDocument/2006/relationships/image" Target="../media/image122.wmf"/><Relationship Id="rId3" Type="http://schemas.openxmlformats.org/officeDocument/2006/relationships/oleObject" Target="../embeddings/oleObject125.bin"/><Relationship Id="rId21" Type="http://schemas.openxmlformats.org/officeDocument/2006/relationships/oleObject" Target="../embeddings/oleObject134.bin"/><Relationship Id="rId7" Type="http://schemas.openxmlformats.org/officeDocument/2006/relationships/oleObject" Target="../embeddings/oleObject127.bin"/><Relationship Id="rId12" Type="http://schemas.openxmlformats.org/officeDocument/2006/relationships/image" Target="../media/image115.wmf"/><Relationship Id="rId17" Type="http://schemas.openxmlformats.org/officeDocument/2006/relationships/oleObject" Target="../embeddings/oleObject132.bin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121.wmf"/><Relationship Id="rId20" Type="http://schemas.openxmlformats.org/officeDocument/2006/relationships/image" Target="../media/image123.wmf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17.wmf"/><Relationship Id="rId11" Type="http://schemas.openxmlformats.org/officeDocument/2006/relationships/oleObject" Target="../embeddings/oleObject129.bin"/><Relationship Id="rId24" Type="http://schemas.openxmlformats.org/officeDocument/2006/relationships/image" Target="../media/image125.wmf"/><Relationship Id="rId5" Type="http://schemas.openxmlformats.org/officeDocument/2006/relationships/oleObject" Target="../embeddings/oleObject126.bin"/><Relationship Id="rId15" Type="http://schemas.openxmlformats.org/officeDocument/2006/relationships/oleObject" Target="../embeddings/oleObject131.bin"/><Relationship Id="rId23" Type="http://schemas.openxmlformats.org/officeDocument/2006/relationships/oleObject" Target="../embeddings/oleObject135.bin"/><Relationship Id="rId10" Type="http://schemas.openxmlformats.org/officeDocument/2006/relationships/image" Target="../media/image119.wmf"/><Relationship Id="rId19" Type="http://schemas.openxmlformats.org/officeDocument/2006/relationships/oleObject" Target="../embeddings/oleObject133.bin"/><Relationship Id="rId4" Type="http://schemas.openxmlformats.org/officeDocument/2006/relationships/image" Target="../media/image116.wmf"/><Relationship Id="rId9" Type="http://schemas.openxmlformats.org/officeDocument/2006/relationships/oleObject" Target="../embeddings/oleObject128.bin"/><Relationship Id="rId14" Type="http://schemas.openxmlformats.org/officeDocument/2006/relationships/image" Target="../media/image120.wmf"/><Relationship Id="rId22" Type="http://schemas.openxmlformats.org/officeDocument/2006/relationships/image" Target="../media/image124.wmf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41.bin"/><Relationship Id="rId18" Type="http://schemas.openxmlformats.org/officeDocument/2006/relationships/image" Target="../media/image122.wmf"/><Relationship Id="rId26" Type="http://schemas.openxmlformats.org/officeDocument/2006/relationships/image" Target="../media/image127.wmf"/><Relationship Id="rId3" Type="http://schemas.openxmlformats.org/officeDocument/2006/relationships/oleObject" Target="../embeddings/oleObject136.bin"/><Relationship Id="rId21" Type="http://schemas.openxmlformats.org/officeDocument/2006/relationships/oleObject" Target="../embeddings/oleObject145.bin"/><Relationship Id="rId34" Type="http://schemas.openxmlformats.org/officeDocument/2006/relationships/image" Target="../media/image130.wmf"/><Relationship Id="rId7" Type="http://schemas.openxmlformats.org/officeDocument/2006/relationships/oleObject" Target="../embeddings/oleObject138.bin"/><Relationship Id="rId12" Type="http://schemas.openxmlformats.org/officeDocument/2006/relationships/image" Target="../media/image74.wmf"/><Relationship Id="rId17" Type="http://schemas.openxmlformats.org/officeDocument/2006/relationships/oleObject" Target="../embeddings/oleObject143.bin"/><Relationship Id="rId25" Type="http://schemas.openxmlformats.org/officeDocument/2006/relationships/oleObject" Target="../embeddings/oleObject148.bin"/><Relationship Id="rId33" Type="http://schemas.openxmlformats.org/officeDocument/2006/relationships/oleObject" Target="../embeddings/oleObject153.bin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126.wmf"/><Relationship Id="rId20" Type="http://schemas.openxmlformats.org/officeDocument/2006/relationships/image" Target="../media/image123.wmf"/><Relationship Id="rId29" Type="http://schemas.openxmlformats.org/officeDocument/2006/relationships/oleObject" Target="../embeddings/oleObject150.bin"/><Relationship Id="rId1" Type="http://schemas.openxmlformats.org/officeDocument/2006/relationships/vmlDrawing" Target="../drawings/vmlDrawing19.vml"/><Relationship Id="rId6" Type="http://schemas.openxmlformats.org/officeDocument/2006/relationships/image" Target="../media/image71.wmf"/><Relationship Id="rId11" Type="http://schemas.openxmlformats.org/officeDocument/2006/relationships/oleObject" Target="../embeddings/oleObject140.bin"/><Relationship Id="rId24" Type="http://schemas.openxmlformats.org/officeDocument/2006/relationships/oleObject" Target="../embeddings/oleObject147.bin"/><Relationship Id="rId32" Type="http://schemas.openxmlformats.org/officeDocument/2006/relationships/image" Target="../media/image129.wmf"/><Relationship Id="rId5" Type="http://schemas.openxmlformats.org/officeDocument/2006/relationships/oleObject" Target="../embeddings/oleObject137.bin"/><Relationship Id="rId15" Type="http://schemas.openxmlformats.org/officeDocument/2006/relationships/oleObject" Target="../embeddings/oleObject142.bin"/><Relationship Id="rId23" Type="http://schemas.openxmlformats.org/officeDocument/2006/relationships/oleObject" Target="../embeddings/oleObject146.bin"/><Relationship Id="rId28" Type="http://schemas.openxmlformats.org/officeDocument/2006/relationships/image" Target="../media/image128.wmf"/><Relationship Id="rId36" Type="http://schemas.openxmlformats.org/officeDocument/2006/relationships/image" Target="../media/image131.wmf"/><Relationship Id="rId10" Type="http://schemas.openxmlformats.org/officeDocument/2006/relationships/image" Target="../media/image73.wmf"/><Relationship Id="rId19" Type="http://schemas.openxmlformats.org/officeDocument/2006/relationships/oleObject" Target="../embeddings/oleObject144.bin"/><Relationship Id="rId31" Type="http://schemas.openxmlformats.org/officeDocument/2006/relationships/oleObject" Target="../embeddings/oleObject152.bin"/><Relationship Id="rId4" Type="http://schemas.openxmlformats.org/officeDocument/2006/relationships/image" Target="../media/image70.wmf"/><Relationship Id="rId9" Type="http://schemas.openxmlformats.org/officeDocument/2006/relationships/oleObject" Target="../embeddings/oleObject139.bin"/><Relationship Id="rId14" Type="http://schemas.openxmlformats.org/officeDocument/2006/relationships/image" Target="../media/image75.wmf"/><Relationship Id="rId22" Type="http://schemas.openxmlformats.org/officeDocument/2006/relationships/image" Target="../media/image125.wmf"/><Relationship Id="rId27" Type="http://schemas.openxmlformats.org/officeDocument/2006/relationships/oleObject" Target="../embeddings/oleObject149.bin"/><Relationship Id="rId30" Type="http://schemas.openxmlformats.org/officeDocument/2006/relationships/oleObject" Target="../embeddings/oleObject151.bin"/><Relationship Id="rId35" Type="http://schemas.openxmlformats.org/officeDocument/2006/relationships/oleObject" Target="../embeddings/oleObject154.bin"/><Relationship Id="rId8" Type="http://schemas.openxmlformats.org/officeDocument/2006/relationships/image" Target="../media/image72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wmf"/><Relationship Id="rId3" Type="http://schemas.openxmlformats.org/officeDocument/2006/relationships/oleObject" Target="../embeddings/oleObject155.bin"/><Relationship Id="rId7" Type="http://schemas.openxmlformats.org/officeDocument/2006/relationships/oleObject" Target="../embeddings/oleObject1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30.wmf"/><Relationship Id="rId5" Type="http://schemas.openxmlformats.org/officeDocument/2006/relationships/oleObject" Target="../embeddings/oleObject156.bin"/><Relationship Id="rId10" Type="http://schemas.openxmlformats.org/officeDocument/2006/relationships/image" Target="../media/image132.wmf"/><Relationship Id="rId4" Type="http://schemas.openxmlformats.org/officeDocument/2006/relationships/image" Target="../media/image129.wmf"/><Relationship Id="rId9" Type="http://schemas.openxmlformats.org/officeDocument/2006/relationships/oleObject" Target="../embeddings/oleObject158.bin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33.emf"/><Relationship Id="rId4" Type="http://schemas.openxmlformats.org/officeDocument/2006/relationships/oleObject" Target="../embeddings/oleObject159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0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42.wmf"/><Relationship Id="rId5" Type="http://schemas.openxmlformats.org/officeDocument/2006/relationships/oleObject" Target="../embeddings/oleObject161.bin"/><Relationship Id="rId4" Type="http://schemas.openxmlformats.org/officeDocument/2006/relationships/image" Target="../media/image90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wmf"/><Relationship Id="rId13" Type="http://schemas.openxmlformats.org/officeDocument/2006/relationships/oleObject" Target="../embeddings/oleObject167.bin"/><Relationship Id="rId18" Type="http://schemas.openxmlformats.org/officeDocument/2006/relationships/image" Target="../media/image149.wmf"/><Relationship Id="rId3" Type="http://schemas.openxmlformats.org/officeDocument/2006/relationships/oleObject" Target="../embeddings/oleObject162.bin"/><Relationship Id="rId21" Type="http://schemas.openxmlformats.org/officeDocument/2006/relationships/oleObject" Target="../embeddings/oleObject171.bin"/><Relationship Id="rId7" Type="http://schemas.openxmlformats.org/officeDocument/2006/relationships/oleObject" Target="../embeddings/oleObject164.bin"/><Relationship Id="rId12" Type="http://schemas.openxmlformats.org/officeDocument/2006/relationships/image" Target="../media/image146.wmf"/><Relationship Id="rId17" Type="http://schemas.openxmlformats.org/officeDocument/2006/relationships/oleObject" Target="../embeddings/oleObject169.bin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148.wmf"/><Relationship Id="rId20" Type="http://schemas.openxmlformats.org/officeDocument/2006/relationships/image" Target="../media/image150.wmf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44.wmf"/><Relationship Id="rId11" Type="http://schemas.openxmlformats.org/officeDocument/2006/relationships/oleObject" Target="../embeddings/oleObject166.bin"/><Relationship Id="rId5" Type="http://schemas.openxmlformats.org/officeDocument/2006/relationships/oleObject" Target="../embeddings/oleObject163.bin"/><Relationship Id="rId15" Type="http://schemas.openxmlformats.org/officeDocument/2006/relationships/oleObject" Target="../embeddings/oleObject168.bin"/><Relationship Id="rId10" Type="http://schemas.openxmlformats.org/officeDocument/2006/relationships/image" Target="../media/image125.wmf"/><Relationship Id="rId19" Type="http://schemas.openxmlformats.org/officeDocument/2006/relationships/oleObject" Target="../embeddings/oleObject170.bin"/><Relationship Id="rId4" Type="http://schemas.openxmlformats.org/officeDocument/2006/relationships/image" Target="../media/image143.wmf"/><Relationship Id="rId9" Type="http://schemas.openxmlformats.org/officeDocument/2006/relationships/oleObject" Target="../embeddings/oleObject165.bin"/><Relationship Id="rId14" Type="http://schemas.openxmlformats.org/officeDocument/2006/relationships/image" Target="../media/image147.wmf"/><Relationship Id="rId22" Type="http://schemas.openxmlformats.org/officeDocument/2006/relationships/image" Target="../media/image151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wmf"/><Relationship Id="rId13" Type="http://schemas.openxmlformats.org/officeDocument/2006/relationships/oleObject" Target="../embeddings/oleObject176.bin"/><Relationship Id="rId18" Type="http://schemas.openxmlformats.org/officeDocument/2006/relationships/image" Target="../media/image158.wmf"/><Relationship Id="rId3" Type="http://schemas.openxmlformats.org/officeDocument/2006/relationships/tags" Target="../tags/tag2.xml"/><Relationship Id="rId7" Type="http://schemas.openxmlformats.org/officeDocument/2006/relationships/oleObject" Target="../embeddings/oleObject173.bin"/><Relationship Id="rId12" Type="http://schemas.openxmlformats.org/officeDocument/2006/relationships/image" Target="../media/image155.wmf"/><Relationship Id="rId17" Type="http://schemas.openxmlformats.org/officeDocument/2006/relationships/oleObject" Target="../embeddings/oleObject178.bin"/><Relationship Id="rId2" Type="http://schemas.openxmlformats.org/officeDocument/2006/relationships/tags" Target="../tags/tag1.xml"/><Relationship Id="rId16" Type="http://schemas.openxmlformats.org/officeDocument/2006/relationships/image" Target="../media/image157.wmf"/><Relationship Id="rId20" Type="http://schemas.openxmlformats.org/officeDocument/2006/relationships/image" Target="../media/image160.png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52.wmf"/><Relationship Id="rId11" Type="http://schemas.openxmlformats.org/officeDocument/2006/relationships/oleObject" Target="../embeddings/oleObject175.bin"/><Relationship Id="rId5" Type="http://schemas.openxmlformats.org/officeDocument/2006/relationships/oleObject" Target="../embeddings/oleObject172.bin"/><Relationship Id="rId15" Type="http://schemas.openxmlformats.org/officeDocument/2006/relationships/oleObject" Target="../embeddings/oleObject177.bin"/><Relationship Id="rId10" Type="http://schemas.openxmlformats.org/officeDocument/2006/relationships/image" Target="../media/image154.wmf"/><Relationship Id="rId19" Type="http://schemas.openxmlformats.org/officeDocument/2006/relationships/image" Target="../media/image159.png"/><Relationship Id="rId4" Type="http://schemas.openxmlformats.org/officeDocument/2006/relationships/slideLayout" Target="../slideLayouts/slideLayout14.xml"/><Relationship Id="rId9" Type="http://schemas.openxmlformats.org/officeDocument/2006/relationships/oleObject" Target="../embeddings/oleObject174.bin"/><Relationship Id="rId14" Type="http://schemas.openxmlformats.org/officeDocument/2006/relationships/image" Target="../media/image156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wmf"/><Relationship Id="rId13" Type="http://schemas.openxmlformats.org/officeDocument/2006/relationships/oleObject" Target="../embeddings/oleObject184.bin"/><Relationship Id="rId3" Type="http://schemas.openxmlformats.org/officeDocument/2006/relationships/oleObject" Target="../embeddings/oleObject179.bin"/><Relationship Id="rId7" Type="http://schemas.openxmlformats.org/officeDocument/2006/relationships/oleObject" Target="../embeddings/oleObject181.bin"/><Relationship Id="rId12" Type="http://schemas.openxmlformats.org/officeDocument/2006/relationships/image" Target="../media/image12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62.wmf"/><Relationship Id="rId11" Type="http://schemas.openxmlformats.org/officeDocument/2006/relationships/oleObject" Target="../embeddings/oleObject183.bin"/><Relationship Id="rId5" Type="http://schemas.openxmlformats.org/officeDocument/2006/relationships/oleObject" Target="../embeddings/oleObject180.bin"/><Relationship Id="rId10" Type="http://schemas.openxmlformats.org/officeDocument/2006/relationships/image" Target="../media/image164.wmf"/><Relationship Id="rId4" Type="http://schemas.openxmlformats.org/officeDocument/2006/relationships/image" Target="../media/image161.wmf"/><Relationship Id="rId9" Type="http://schemas.openxmlformats.org/officeDocument/2006/relationships/oleObject" Target="../embeddings/oleObject182.bin"/><Relationship Id="rId14" Type="http://schemas.openxmlformats.org/officeDocument/2006/relationships/image" Target="../media/image165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wmf"/><Relationship Id="rId13" Type="http://schemas.openxmlformats.org/officeDocument/2006/relationships/oleObject" Target="../embeddings/oleObject190.bin"/><Relationship Id="rId3" Type="http://schemas.openxmlformats.org/officeDocument/2006/relationships/oleObject" Target="../embeddings/oleObject185.bin"/><Relationship Id="rId7" Type="http://schemas.openxmlformats.org/officeDocument/2006/relationships/oleObject" Target="../embeddings/oleObject187.bin"/><Relationship Id="rId12" Type="http://schemas.openxmlformats.org/officeDocument/2006/relationships/image" Target="../media/image170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67.wmf"/><Relationship Id="rId11" Type="http://schemas.openxmlformats.org/officeDocument/2006/relationships/oleObject" Target="../embeddings/oleObject189.bin"/><Relationship Id="rId5" Type="http://schemas.openxmlformats.org/officeDocument/2006/relationships/oleObject" Target="../embeddings/oleObject186.bin"/><Relationship Id="rId10" Type="http://schemas.openxmlformats.org/officeDocument/2006/relationships/image" Target="../media/image169.wmf"/><Relationship Id="rId4" Type="http://schemas.openxmlformats.org/officeDocument/2006/relationships/image" Target="../media/image166.wmf"/><Relationship Id="rId9" Type="http://schemas.openxmlformats.org/officeDocument/2006/relationships/oleObject" Target="../embeddings/oleObject188.bin"/><Relationship Id="rId14" Type="http://schemas.openxmlformats.org/officeDocument/2006/relationships/image" Target="../media/image171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3.bin"/><Relationship Id="rId3" Type="http://schemas.openxmlformats.org/officeDocument/2006/relationships/oleObject" Target="../embeddings/oleObject191.bin"/><Relationship Id="rId7" Type="http://schemas.openxmlformats.org/officeDocument/2006/relationships/image" Target="../media/image173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192.bin"/><Relationship Id="rId5" Type="http://schemas.openxmlformats.org/officeDocument/2006/relationships/image" Target="../media/image175.png"/><Relationship Id="rId4" Type="http://schemas.openxmlformats.org/officeDocument/2006/relationships/image" Target="../media/image172.wmf"/><Relationship Id="rId9" Type="http://schemas.openxmlformats.org/officeDocument/2006/relationships/image" Target="../media/image174.w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wmf"/><Relationship Id="rId13" Type="http://schemas.openxmlformats.org/officeDocument/2006/relationships/oleObject" Target="../embeddings/oleObject199.bin"/><Relationship Id="rId3" Type="http://schemas.openxmlformats.org/officeDocument/2006/relationships/oleObject" Target="../embeddings/oleObject194.bin"/><Relationship Id="rId7" Type="http://schemas.openxmlformats.org/officeDocument/2006/relationships/oleObject" Target="../embeddings/oleObject196.bin"/><Relationship Id="rId12" Type="http://schemas.openxmlformats.org/officeDocument/2006/relationships/image" Target="../media/image180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77.wmf"/><Relationship Id="rId11" Type="http://schemas.openxmlformats.org/officeDocument/2006/relationships/oleObject" Target="../embeddings/oleObject198.bin"/><Relationship Id="rId5" Type="http://schemas.openxmlformats.org/officeDocument/2006/relationships/oleObject" Target="../embeddings/oleObject195.bin"/><Relationship Id="rId10" Type="http://schemas.openxmlformats.org/officeDocument/2006/relationships/image" Target="../media/image179.wmf"/><Relationship Id="rId4" Type="http://schemas.openxmlformats.org/officeDocument/2006/relationships/image" Target="../media/image176.wmf"/><Relationship Id="rId9" Type="http://schemas.openxmlformats.org/officeDocument/2006/relationships/oleObject" Target="../embeddings/oleObject197.bin"/><Relationship Id="rId14" Type="http://schemas.openxmlformats.org/officeDocument/2006/relationships/image" Target="../media/image181.w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wmf"/><Relationship Id="rId3" Type="http://schemas.openxmlformats.org/officeDocument/2006/relationships/oleObject" Target="../embeddings/oleObject200.bin"/><Relationship Id="rId7" Type="http://schemas.openxmlformats.org/officeDocument/2006/relationships/oleObject" Target="../embeddings/oleObject20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83.wmf"/><Relationship Id="rId5" Type="http://schemas.openxmlformats.org/officeDocument/2006/relationships/oleObject" Target="../embeddings/oleObject201.bin"/><Relationship Id="rId4" Type="http://schemas.openxmlformats.org/officeDocument/2006/relationships/image" Target="../media/image182.w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wmf"/><Relationship Id="rId13" Type="http://schemas.openxmlformats.org/officeDocument/2006/relationships/oleObject" Target="../embeddings/oleObject208.bin"/><Relationship Id="rId18" Type="http://schemas.openxmlformats.org/officeDocument/2006/relationships/image" Target="../media/image186.wmf"/><Relationship Id="rId3" Type="http://schemas.openxmlformats.org/officeDocument/2006/relationships/oleObject" Target="../embeddings/oleObject203.bin"/><Relationship Id="rId7" Type="http://schemas.openxmlformats.org/officeDocument/2006/relationships/oleObject" Target="../embeddings/oleObject205.bin"/><Relationship Id="rId12" Type="http://schemas.openxmlformats.org/officeDocument/2006/relationships/image" Target="../media/image149.wmf"/><Relationship Id="rId17" Type="http://schemas.openxmlformats.org/officeDocument/2006/relationships/oleObject" Target="../embeddings/oleObject210.bin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151.wmf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46.wmf"/><Relationship Id="rId11" Type="http://schemas.openxmlformats.org/officeDocument/2006/relationships/oleObject" Target="../embeddings/oleObject207.bin"/><Relationship Id="rId5" Type="http://schemas.openxmlformats.org/officeDocument/2006/relationships/oleObject" Target="../embeddings/oleObject204.bin"/><Relationship Id="rId15" Type="http://schemas.openxmlformats.org/officeDocument/2006/relationships/oleObject" Target="../embeddings/oleObject209.bin"/><Relationship Id="rId10" Type="http://schemas.openxmlformats.org/officeDocument/2006/relationships/image" Target="../media/image148.wmf"/><Relationship Id="rId4" Type="http://schemas.openxmlformats.org/officeDocument/2006/relationships/image" Target="../media/image185.wmf"/><Relationship Id="rId9" Type="http://schemas.openxmlformats.org/officeDocument/2006/relationships/oleObject" Target="../embeddings/oleObject206.bin"/><Relationship Id="rId14" Type="http://schemas.openxmlformats.org/officeDocument/2006/relationships/image" Target="../media/image150.w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wmf"/><Relationship Id="rId13" Type="http://schemas.openxmlformats.org/officeDocument/2006/relationships/oleObject" Target="../embeddings/oleObject216.bin"/><Relationship Id="rId3" Type="http://schemas.openxmlformats.org/officeDocument/2006/relationships/oleObject" Target="../embeddings/oleObject211.bin"/><Relationship Id="rId7" Type="http://schemas.openxmlformats.org/officeDocument/2006/relationships/oleObject" Target="../embeddings/oleObject213.bin"/><Relationship Id="rId12" Type="http://schemas.openxmlformats.org/officeDocument/2006/relationships/image" Target="../media/image190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84.wmf"/><Relationship Id="rId11" Type="http://schemas.openxmlformats.org/officeDocument/2006/relationships/oleObject" Target="../embeddings/oleObject215.bin"/><Relationship Id="rId5" Type="http://schemas.openxmlformats.org/officeDocument/2006/relationships/oleObject" Target="../embeddings/oleObject212.bin"/><Relationship Id="rId10" Type="http://schemas.openxmlformats.org/officeDocument/2006/relationships/image" Target="../media/image189.wmf"/><Relationship Id="rId4" Type="http://schemas.openxmlformats.org/officeDocument/2006/relationships/image" Target="../media/image187.wmf"/><Relationship Id="rId9" Type="http://schemas.openxmlformats.org/officeDocument/2006/relationships/oleObject" Target="../embeddings/oleObject214.bin"/><Relationship Id="rId14" Type="http://schemas.openxmlformats.org/officeDocument/2006/relationships/image" Target="../media/image191.w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wmf"/><Relationship Id="rId3" Type="http://schemas.openxmlformats.org/officeDocument/2006/relationships/oleObject" Target="../embeddings/oleObject217.bin"/><Relationship Id="rId7" Type="http://schemas.openxmlformats.org/officeDocument/2006/relationships/oleObject" Target="../embeddings/oleObject219.bin"/><Relationship Id="rId12" Type="http://schemas.openxmlformats.org/officeDocument/2006/relationships/image" Target="../media/image200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97.wmf"/><Relationship Id="rId11" Type="http://schemas.openxmlformats.org/officeDocument/2006/relationships/oleObject" Target="../embeddings/oleObject221.bin"/><Relationship Id="rId5" Type="http://schemas.openxmlformats.org/officeDocument/2006/relationships/oleObject" Target="../embeddings/oleObject218.bin"/><Relationship Id="rId10" Type="http://schemas.openxmlformats.org/officeDocument/2006/relationships/image" Target="../media/image199.wmf"/><Relationship Id="rId4" Type="http://schemas.openxmlformats.org/officeDocument/2006/relationships/image" Target="../media/image60.wmf"/><Relationship Id="rId9" Type="http://schemas.openxmlformats.org/officeDocument/2006/relationships/oleObject" Target="../embeddings/oleObject220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7" Type="http://schemas.openxmlformats.org/officeDocument/2006/relationships/image" Target="../media/image202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223.bin"/><Relationship Id="rId5" Type="http://schemas.openxmlformats.org/officeDocument/2006/relationships/image" Target="../media/image201.wmf"/><Relationship Id="rId4" Type="http://schemas.openxmlformats.org/officeDocument/2006/relationships/oleObject" Target="../embeddings/oleObject222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e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202.wmf"/><Relationship Id="rId4" Type="http://schemas.openxmlformats.org/officeDocument/2006/relationships/oleObject" Target="../embeddings/oleObject224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e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202.wmf"/><Relationship Id="rId4" Type="http://schemas.openxmlformats.org/officeDocument/2006/relationships/oleObject" Target="../embeddings/oleObject225.bin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2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9.wmf"/><Relationship Id="rId4" Type="http://schemas.openxmlformats.org/officeDocument/2006/relationships/image" Target="../media/image16.wmf"/><Relationship Id="rId9" Type="http://schemas.openxmlformats.org/officeDocument/2006/relationships/oleObject" Target="../embeddings/oleObject4.bin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Rot="1" noChangeArrowheads="1"/>
          </p:cNvSpPr>
          <p:nvPr>
            <p:ph type="ctrTitle"/>
          </p:nvPr>
        </p:nvSpPr>
        <p:spPr>
          <a:xfrm>
            <a:off x="1619590" y="1916790"/>
            <a:ext cx="6120280" cy="1575060"/>
          </a:xfrm>
          <a:solidFill>
            <a:srgbClr val="0070C0"/>
          </a:solidFill>
        </p:spPr>
        <p:txBody>
          <a:bodyPr/>
          <a:lstStyle/>
          <a:p>
            <a:pPr eaLnBrk="1" hangingPunct="1"/>
            <a:r>
              <a:rPr lang="zh-CN" altLang="en-US" b="1" dirty="0" smtClean="0">
                <a:solidFill>
                  <a:schemeClr val="bg1"/>
                </a:solidFill>
              </a:rPr>
              <a:t>第三级像差的几何理论</a:t>
            </a:r>
            <a:br>
              <a:rPr lang="zh-CN" altLang="en-US" b="1" dirty="0" smtClean="0">
                <a:solidFill>
                  <a:schemeClr val="bg1"/>
                </a:solidFill>
              </a:rPr>
            </a:br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Third-order aberrations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139083" y="3933070"/>
            <a:ext cx="3081293" cy="5539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现代光学 第二周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20376" y="5301260"/>
            <a:ext cx="186781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王春亮</a:t>
            </a:r>
            <a:endParaRPr lang="en-US" altLang="zh-CN" dirty="0" smtClean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000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2018</a:t>
            </a:r>
            <a:r>
              <a:rPr lang="zh-CN" altLang="en-US" sz="2000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年</a:t>
            </a:r>
            <a:r>
              <a:rPr lang="en-US" altLang="zh-CN" sz="2000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2000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月</a:t>
            </a:r>
            <a:r>
              <a:rPr lang="en-US" altLang="zh-CN" sz="2000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16</a:t>
            </a:r>
            <a:r>
              <a:rPr lang="zh-CN" altLang="en-US" sz="2000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日</a:t>
            </a:r>
            <a:endParaRPr lang="zh-CN" altLang="en-US" sz="200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0" y="254234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0" y="256615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0" y="254234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0" y="252805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7177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7047629"/>
              </p:ext>
            </p:extLst>
          </p:nvPr>
        </p:nvGraphicFramePr>
        <p:xfrm>
          <a:off x="611451" y="1268700"/>
          <a:ext cx="2520350" cy="1292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62" name="Equation" r:id="rId3" imgW="660240" imgH="393480" progId="Equation.DSMT4">
                  <p:embed/>
                </p:oleObj>
              </mc:Choice>
              <mc:Fallback>
                <p:oleObj name="Equation" r:id="rId3" imgW="660240" imgH="39348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451" y="1268700"/>
                        <a:ext cx="2520350" cy="1292043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8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2102476"/>
              </p:ext>
            </p:extLst>
          </p:nvPr>
        </p:nvGraphicFramePr>
        <p:xfrm>
          <a:off x="611450" y="2941421"/>
          <a:ext cx="2520351" cy="12584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63" name="Equation" r:id="rId5" imgW="660240" imgH="419040" progId="Equation.DSMT4">
                  <p:embed/>
                </p:oleObj>
              </mc:Choice>
              <mc:Fallback>
                <p:oleObj name="Equation" r:id="rId5" imgW="660240" imgH="41904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450" y="2941421"/>
                        <a:ext cx="2520351" cy="1258484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9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4406442"/>
              </p:ext>
            </p:extLst>
          </p:nvPr>
        </p:nvGraphicFramePr>
        <p:xfrm>
          <a:off x="3801816" y="1273185"/>
          <a:ext cx="2066364" cy="1298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64" name="Equation" r:id="rId7" imgW="507960" imgH="431640" progId="Equation.DSMT4">
                  <p:embed/>
                </p:oleObj>
              </mc:Choice>
              <mc:Fallback>
                <p:oleObj name="Equation" r:id="rId7" imgW="507960" imgH="43164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1816" y="1273185"/>
                        <a:ext cx="2066364" cy="1298794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80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3902070"/>
              </p:ext>
            </p:extLst>
          </p:nvPr>
        </p:nvGraphicFramePr>
        <p:xfrm>
          <a:off x="3803559" y="2924192"/>
          <a:ext cx="2064621" cy="1282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65" name="Equation" r:id="rId9" imgW="520560" imgH="444240" progId="Equation.DSMT4">
                  <p:embed/>
                </p:oleObj>
              </mc:Choice>
              <mc:Fallback>
                <p:oleObj name="Equation" r:id="rId9" imgW="520560" imgH="44424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3559" y="2924192"/>
                        <a:ext cx="2064621" cy="128281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81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0735590"/>
              </p:ext>
            </p:extLst>
          </p:nvPr>
        </p:nvGraphicFramePr>
        <p:xfrm>
          <a:off x="6432644" y="1992816"/>
          <a:ext cx="2349176" cy="142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66" name="Equation" r:id="rId11" imgW="711000" imgH="393480" progId="Equation.DSMT4">
                  <p:embed/>
                </p:oleObj>
              </mc:Choice>
              <mc:Fallback>
                <p:oleObj name="Equation" r:id="rId11" imgW="711000" imgH="39348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2644" y="1992816"/>
                        <a:ext cx="2349176" cy="142815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6" name="Rectangle 17"/>
          <p:cNvSpPr>
            <a:spLocks noChangeArrowheads="1"/>
          </p:cNvSpPr>
          <p:nvPr/>
        </p:nvSpPr>
        <p:spPr bwMode="auto">
          <a:xfrm>
            <a:off x="395288" y="469900"/>
            <a:ext cx="431323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3600" dirty="0">
                <a:solidFill>
                  <a:srgbClr val="CC3300"/>
                </a:solidFill>
                <a:latin typeface="Tahoma" panose="020B0604030504040204" pitchFamily="34" charset="0"/>
              </a:rPr>
              <a:t>光学哈密顿正则方程</a:t>
            </a:r>
            <a:endParaRPr kumimoji="1" lang="zh-CN" altLang="en-US" sz="3600" dirty="0">
              <a:latin typeface="Tahoma" panose="020B060403050404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4242" y="4811750"/>
            <a:ext cx="90043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1. </a:t>
            </a:r>
            <a:r>
              <a:rPr lang="zh-CN" altLang="en-US" sz="2400" dirty="0" smtClean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龙晓霞，</a:t>
            </a:r>
            <a:r>
              <a:rPr lang="en-US" altLang="zh-CN" sz="2400" dirty="0" smtClean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2400" dirty="0" smtClean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几何光学中光线的拉格朗日函数和动力学参量</a:t>
            </a:r>
            <a:r>
              <a:rPr lang="en-US" altLang="zh-CN" sz="2400" dirty="0" smtClean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 sz="2400" dirty="0" smtClean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endParaRPr lang="en-US" altLang="zh-CN" sz="2400" dirty="0" smtClean="0">
              <a:solidFill>
                <a:srgbClr val="7030A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 smtClean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渝西学院学报，第</a:t>
            </a:r>
            <a:r>
              <a:rPr lang="en-US" altLang="zh-CN" sz="2400" dirty="0" smtClean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400" dirty="0" smtClean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卷，第</a:t>
            </a:r>
            <a:r>
              <a:rPr lang="en-US" altLang="zh-CN" sz="2400" dirty="0" smtClean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lang="zh-CN" altLang="en-US" sz="2400" dirty="0" smtClean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期，第</a:t>
            </a:r>
            <a:r>
              <a:rPr lang="en-US" altLang="zh-CN" sz="2400" dirty="0" smtClean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</a:t>
            </a:r>
            <a:r>
              <a:rPr lang="zh-CN" altLang="en-US" sz="2400" dirty="0" smtClean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页，</a:t>
            </a:r>
            <a:r>
              <a:rPr lang="en-US" altLang="zh-CN" sz="2400" dirty="0" smtClean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2002</a:t>
            </a:r>
            <a:r>
              <a:rPr lang="zh-CN" altLang="en-US" sz="2400" dirty="0" smtClean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年。</a:t>
            </a:r>
            <a:endParaRPr lang="en-US" altLang="zh-CN" sz="2400" dirty="0" smtClean="0">
              <a:solidFill>
                <a:srgbClr val="7030A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400" dirty="0" smtClean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2. </a:t>
            </a:r>
            <a:r>
              <a:rPr lang="zh-CN" altLang="en-US" sz="2400" dirty="0" smtClean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王润轩，</a:t>
            </a:r>
            <a:r>
              <a:rPr lang="en-US" altLang="zh-CN" sz="2400" dirty="0" smtClean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2400" dirty="0" smtClean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经典类比于哈密顿光学理论的建立</a:t>
            </a:r>
            <a:r>
              <a:rPr lang="en-US" altLang="zh-CN" sz="2400" dirty="0" smtClean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 sz="2400" dirty="0" smtClean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endParaRPr lang="en-US" altLang="zh-CN" sz="2400" dirty="0" smtClean="0">
              <a:solidFill>
                <a:srgbClr val="7030A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 smtClean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物理与工程，第</a:t>
            </a:r>
            <a:r>
              <a:rPr lang="en-US" altLang="zh-CN" sz="2400" dirty="0" smtClean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12</a:t>
            </a:r>
            <a:r>
              <a:rPr lang="zh-CN" altLang="en-US" sz="2400" dirty="0" smtClean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卷，第</a:t>
            </a:r>
            <a:r>
              <a:rPr lang="en-US" altLang="zh-CN" sz="2400" dirty="0" smtClean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400" dirty="0" smtClean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期，第</a:t>
            </a:r>
            <a:r>
              <a:rPr lang="en-US" altLang="zh-CN" sz="2400" dirty="0" smtClean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5</a:t>
            </a:r>
            <a:r>
              <a:rPr lang="zh-CN" altLang="en-US" sz="2400" dirty="0" smtClean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页，</a:t>
            </a:r>
            <a:r>
              <a:rPr lang="en-US" altLang="zh-CN" sz="2400" dirty="0" smtClean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2002</a:t>
            </a:r>
            <a:r>
              <a:rPr lang="zh-CN" altLang="en-US" sz="2400" dirty="0" smtClean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年。</a:t>
            </a:r>
            <a:endParaRPr lang="zh-CN" altLang="en-US" sz="2400" dirty="0">
              <a:solidFill>
                <a:srgbClr val="7030A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8195" name="Object 6"/>
          <p:cNvGraphicFramePr>
            <a:graphicFrameLocks noChangeAspect="1"/>
          </p:cNvGraphicFramePr>
          <p:nvPr/>
        </p:nvGraphicFramePr>
        <p:xfrm>
          <a:off x="1403350" y="1341438"/>
          <a:ext cx="5184775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2" name="Equation" r:id="rId3" imgW="1943100" imgH="393700" progId="Equation.DSMT4">
                  <p:embed/>
                </p:oleObj>
              </mc:Choice>
              <mc:Fallback>
                <p:oleObj name="Equation" r:id="rId3" imgW="1943100" imgH="3937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1341438"/>
                        <a:ext cx="5184775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6" name="Text Box 8"/>
          <p:cNvSpPr txBox="1">
            <a:spLocks noChangeArrowheads="1"/>
          </p:cNvSpPr>
          <p:nvPr/>
        </p:nvSpPr>
        <p:spPr bwMode="auto">
          <a:xfrm>
            <a:off x="179385" y="2492375"/>
            <a:ext cx="8785225" cy="1006475"/>
          </a:xfrm>
          <a:prstGeom prst="rect">
            <a:avLst/>
          </a:prstGeom>
          <a:solidFill>
            <a:srgbClr val="D5FFFF"/>
          </a:solidFill>
          <a:ln>
            <a:solidFill>
              <a:srgbClr val="0070C0"/>
            </a:solidFill>
          </a:ln>
          <a:effectLst/>
          <a:extLst/>
        </p:spPr>
        <p:txBody>
          <a:bodyPr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为了确定某一光线，必须确定在任一平面内的</a:t>
            </a:r>
            <a:r>
              <a:rPr lang="en-US" altLang="zh-CN" i="1" dirty="0"/>
              <a:t>X</a:t>
            </a:r>
            <a:r>
              <a:rPr lang="zh-CN" altLang="en-US" dirty="0"/>
              <a:t>，</a:t>
            </a:r>
            <a:r>
              <a:rPr lang="en-US" altLang="zh-CN" i="1" dirty="0"/>
              <a:t>Y</a:t>
            </a:r>
            <a:r>
              <a:rPr lang="zh-CN" altLang="en-US" dirty="0"/>
              <a:t>，</a:t>
            </a:r>
            <a:r>
              <a:rPr lang="en-US" altLang="zh-CN" i="1" dirty="0"/>
              <a:t>P</a:t>
            </a:r>
            <a:r>
              <a:rPr lang="zh-CN" altLang="en-US" dirty="0"/>
              <a:t>，</a:t>
            </a:r>
            <a:r>
              <a:rPr lang="en-US" altLang="zh-CN" i="1" dirty="0"/>
              <a:t>Q</a:t>
            </a:r>
            <a:r>
              <a:rPr lang="zh-CN" altLang="en-US" dirty="0"/>
              <a:t>值或在两个平面内的</a:t>
            </a:r>
            <a:r>
              <a:rPr lang="en-US" altLang="zh-CN" i="1" dirty="0"/>
              <a:t>X</a:t>
            </a:r>
            <a:r>
              <a:rPr lang="zh-CN" altLang="en-US" dirty="0"/>
              <a:t>，</a:t>
            </a:r>
            <a:r>
              <a:rPr lang="en-US" altLang="zh-CN" i="1" dirty="0"/>
              <a:t>Y</a:t>
            </a:r>
            <a:r>
              <a:rPr lang="zh-CN" altLang="en-US" dirty="0"/>
              <a:t>的值。</a:t>
            </a:r>
          </a:p>
        </p:txBody>
      </p:sp>
      <p:sp>
        <p:nvSpPr>
          <p:cNvPr id="8197" name="Text Box 9"/>
          <p:cNvSpPr txBox="1">
            <a:spLocks noChangeArrowheads="1"/>
          </p:cNvSpPr>
          <p:nvPr/>
        </p:nvSpPr>
        <p:spPr bwMode="auto">
          <a:xfrm>
            <a:off x="250825" y="332570"/>
            <a:ext cx="29368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dirty="0">
                <a:solidFill>
                  <a:srgbClr val="CC3300"/>
                </a:solidFill>
              </a:rPr>
              <a:t>哈密顿方程组</a:t>
            </a:r>
          </a:p>
        </p:txBody>
      </p:sp>
      <p:sp>
        <p:nvSpPr>
          <p:cNvPr id="8198" name="Text Box 10"/>
          <p:cNvSpPr txBox="1">
            <a:spLocks noChangeArrowheads="1"/>
          </p:cNvSpPr>
          <p:nvPr/>
        </p:nvSpPr>
        <p:spPr bwMode="auto">
          <a:xfrm>
            <a:off x="263525" y="3670300"/>
            <a:ext cx="8713788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令             表示物平面而           为合宜选择的另一个参考平面。如果已知 </a:t>
            </a:r>
            <a:r>
              <a:rPr lang="zh-CN" altLang="en-US" dirty="0" smtClean="0"/>
              <a:t>                                  ，则</a:t>
            </a:r>
            <a:r>
              <a:rPr lang="zh-CN" altLang="en-US" dirty="0"/>
              <a:t>这条光线被完全确定。对某一特定光线，设这些边界条件为</a:t>
            </a:r>
          </a:p>
        </p:txBody>
      </p:sp>
      <p:sp>
        <p:nvSpPr>
          <p:cNvPr id="8199" name="Rectangle 12"/>
          <p:cNvSpPr>
            <a:spLocks noChangeArrowheads="1"/>
          </p:cNvSpPr>
          <p:nvPr/>
        </p:nvSpPr>
        <p:spPr bwMode="auto">
          <a:xfrm>
            <a:off x="0" y="3238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8200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92716"/>
              </p:ext>
            </p:extLst>
          </p:nvPr>
        </p:nvGraphicFramePr>
        <p:xfrm>
          <a:off x="2195513" y="5476092"/>
          <a:ext cx="4176712" cy="1049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3" name="Equation" r:id="rId5" imgW="1422400" imgH="381000" progId="Equation.DSMT4">
                  <p:embed/>
                </p:oleObj>
              </mc:Choice>
              <mc:Fallback>
                <p:oleObj name="Equation" r:id="rId5" imgW="1422400" imgH="3810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5476092"/>
                        <a:ext cx="4176712" cy="1049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1" name="Rectangle 14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8202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4623450"/>
              </p:ext>
            </p:extLst>
          </p:nvPr>
        </p:nvGraphicFramePr>
        <p:xfrm>
          <a:off x="899568" y="3657548"/>
          <a:ext cx="1008062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4" name="Equation" r:id="rId7" imgW="406224" imgH="228501" progId="Equation.DSMT4">
                  <p:embed/>
                </p:oleObj>
              </mc:Choice>
              <mc:Fallback>
                <p:oleObj name="Equation" r:id="rId7" imgW="406224" imgH="228501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68" y="3657548"/>
                        <a:ext cx="1008062" cy="563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3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205" name="Rectangle 18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8206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654134"/>
              </p:ext>
            </p:extLst>
          </p:nvPr>
        </p:nvGraphicFramePr>
        <p:xfrm>
          <a:off x="4427980" y="3713163"/>
          <a:ext cx="792163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5" name="Equation" r:id="rId9" imgW="368140" imgH="203112" progId="Equation.DSMT4">
                  <p:embed/>
                </p:oleObj>
              </mc:Choice>
              <mc:Fallback>
                <p:oleObj name="Equation" r:id="rId9" imgW="368140" imgH="203112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980" y="3713163"/>
                        <a:ext cx="792163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7" name="Rectangle 20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8208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3101543"/>
              </p:ext>
            </p:extLst>
          </p:nvPr>
        </p:nvGraphicFramePr>
        <p:xfrm>
          <a:off x="3923910" y="4191000"/>
          <a:ext cx="3025775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6" name="Equation" r:id="rId11" imgW="1955800" imgH="228600" progId="Equation.DSMT4">
                  <p:embed/>
                </p:oleObj>
              </mc:Choice>
              <mc:Fallback>
                <p:oleObj name="Equation" r:id="rId11" imgW="1955800" imgH="2286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10" y="4191000"/>
                        <a:ext cx="3025775" cy="45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6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291" name="Rectangle 22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292" name="Rectangle 23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12293" name="Group 43"/>
          <p:cNvGrpSpPr>
            <a:grpSpLocks/>
          </p:cNvGrpSpPr>
          <p:nvPr/>
        </p:nvGrpSpPr>
        <p:grpSpPr bwMode="auto">
          <a:xfrm>
            <a:off x="323850" y="1244600"/>
            <a:ext cx="8135938" cy="1463675"/>
            <a:chOff x="204" y="346"/>
            <a:chExt cx="5125" cy="922"/>
          </a:xfrm>
        </p:grpSpPr>
        <p:sp>
          <p:nvSpPr>
            <p:cNvPr id="12302" name="Text Box 29"/>
            <p:cNvSpPr txBox="1">
              <a:spLocks noChangeArrowheads="1"/>
            </p:cNvSpPr>
            <p:nvPr/>
          </p:nvSpPr>
          <p:spPr bwMode="auto">
            <a:xfrm>
              <a:off x="204" y="346"/>
              <a:ext cx="5125" cy="9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/>
                <a:t>为了计算各种像差，对给出的哈密顿函数</a:t>
              </a:r>
              <a:r>
                <a:rPr lang="en-US" altLang="zh-CN"/>
                <a:t>H</a:t>
              </a:r>
              <a:r>
                <a:rPr lang="zh-CN" altLang="en-US"/>
                <a:t>关于                          </a:t>
              </a:r>
            </a:p>
            <a:p>
              <a:pPr eaLnBrk="1" hangingPunct="1"/>
              <a:r>
                <a:rPr lang="zh-CN" altLang="en-US"/>
                <a:t>                       并按              的升幂排列进行泰勒展开，得到</a:t>
              </a:r>
            </a:p>
          </p:txBody>
        </p:sp>
        <p:graphicFrame>
          <p:nvGraphicFramePr>
            <p:cNvPr id="12303" name="Object 30"/>
            <p:cNvGraphicFramePr>
              <a:graphicFrameLocks noChangeAspect="1"/>
            </p:cNvGraphicFramePr>
            <p:nvPr/>
          </p:nvGraphicFramePr>
          <p:xfrm>
            <a:off x="294" y="708"/>
            <a:ext cx="1134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80" name="Equation" r:id="rId3" imgW="875920" imgH="177723" progId="Equation.DSMT4">
                    <p:embed/>
                  </p:oleObj>
                </mc:Choice>
                <mc:Fallback>
                  <p:oleObj name="Equation" r:id="rId3" imgW="875920" imgH="177723" progId="Equation.DSMT4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4" y="708"/>
                          <a:ext cx="1134" cy="2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04" name="Object 34"/>
            <p:cNvGraphicFramePr>
              <a:graphicFrameLocks noChangeAspect="1"/>
            </p:cNvGraphicFramePr>
            <p:nvPr/>
          </p:nvGraphicFramePr>
          <p:xfrm>
            <a:off x="2200" y="663"/>
            <a:ext cx="635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81" name="Equation" r:id="rId5" imgW="431613" imgH="190417" progId="Equation.DSMT4">
                    <p:embed/>
                  </p:oleObj>
                </mc:Choice>
                <mc:Fallback>
                  <p:oleObj name="Equation" r:id="rId5" imgW="431613" imgH="190417" progId="Equation.DSMT4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0" y="663"/>
                          <a:ext cx="635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294" name="Rectangle 37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2295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9622886"/>
              </p:ext>
            </p:extLst>
          </p:nvPr>
        </p:nvGraphicFramePr>
        <p:xfrm>
          <a:off x="265113" y="3044825"/>
          <a:ext cx="8540750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82" name="Equation" r:id="rId7" imgW="3644640" imgH="393480" progId="Equation.DSMT4">
                  <p:embed/>
                </p:oleObj>
              </mc:Choice>
              <mc:Fallback>
                <p:oleObj name="Equation" r:id="rId7" imgW="3644640" imgH="393480" progId="Equation.DSMT4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113" y="3044825"/>
                        <a:ext cx="8540750" cy="1008063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6" name="Rectangle 40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297" name="Rectangle 42"/>
          <p:cNvSpPr>
            <a:spLocks noChangeArrowheads="1"/>
          </p:cNvSpPr>
          <p:nvPr/>
        </p:nvSpPr>
        <p:spPr bwMode="auto">
          <a:xfrm>
            <a:off x="0" y="33670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12298" name="Group 44"/>
          <p:cNvGrpSpPr>
            <a:grpSpLocks/>
          </p:cNvGrpSpPr>
          <p:nvPr/>
        </p:nvGrpSpPr>
        <p:grpSpPr bwMode="auto">
          <a:xfrm>
            <a:off x="323850" y="4484688"/>
            <a:ext cx="7899400" cy="600075"/>
            <a:chOff x="204" y="2387"/>
            <a:chExt cx="4976" cy="378"/>
          </a:xfrm>
        </p:grpSpPr>
        <p:sp>
          <p:nvSpPr>
            <p:cNvPr id="12299" name="Text Box 38"/>
            <p:cNvSpPr txBox="1">
              <a:spLocks noChangeArrowheads="1"/>
            </p:cNvSpPr>
            <p:nvPr/>
          </p:nvSpPr>
          <p:spPr bwMode="auto">
            <a:xfrm>
              <a:off x="204" y="2387"/>
              <a:ext cx="4976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/>
                <a:t>式中               是泰勒系数，并且是      的函数。</a:t>
              </a:r>
            </a:p>
          </p:txBody>
        </p:sp>
        <p:graphicFrame>
          <p:nvGraphicFramePr>
            <p:cNvPr id="12300" name="Object 39"/>
            <p:cNvGraphicFramePr>
              <a:graphicFrameLocks noChangeAspect="1"/>
            </p:cNvGraphicFramePr>
            <p:nvPr/>
          </p:nvGraphicFramePr>
          <p:xfrm>
            <a:off x="839" y="2432"/>
            <a:ext cx="726" cy="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83" name="Equation" r:id="rId9" imgW="558558" imgH="253890" progId="Equation.DSMT4">
                    <p:embed/>
                  </p:oleObj>
                </mc:Choice>
                <mc:Fallback>
                  <p:oleObj name="Equation" r:id="rId9" imgW="558558" imgH="253890" progId="Equation.DSMT4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9" y="2432"/>
                          <a:ext cx="726" cy="3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01" name="Object 41"/>
            <p:cNvGraphicFramePr>
              <a:graphicFrameLocks noChangeAspect="1"/>
            </p:cNvGraphicFramePr>
            <p:nvPr/>
          </p:nvGraphicFramePr>
          <p:xfrm>
            <a:off x="3849" y="2411"/>
            <a:ext cx="272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84" name="Equation" r:id="rId11" imgW="126725" imgH="126725" progId="Equation.DSMT4">
                    <p:embed/>
                  </p:oleObj>
                </mc:Choice>
                <mc:Fallback>
                  <p:oleObj name="Equation" r:id="rId11" imgW="126725" imgH="126725" progId="Equation.DSMT4">
                    <p:embed/>
                    <p:pic>
                      <p:nvPicPr>
                        <p:cNvPr id="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9" y="2411"/>
                          <a:ext cx="272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0" y="3238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2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23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25" name="Rectangle 9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26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28" name="Rectangle 12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29" name="Rectangle 13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9230" name="Group 14"/>
          <p:cNvGrpSpPr>
            <a:grpSpLocks/>
          </p:cNvGrpSpPr>
          <p:nvPr/>
        </p:nvGrpSpPr>
        <p:grpSpPr bwMode="auto">
          <a:xfrm>
            <a:off x="323850" y="333375"/>
            <a:ext cx="8424863" cy="2832100"/>
            <a:chOff x="204" y="391"/>
            <a:chExt cx="5307" cy="1784"/>
          </a:xfrm>
        </p:grpSpPr>
        <p:sp>
          <p:nvSpPr>
            <p:cNvPr id="9239" name="Text Box 15"/>
            <p:cNvSpPr txBox="1">
              <a:spLocks noChangeArrowheads="1"/>
            </p:cNvSpPr>
            <p:nvPr/>
          </p:nvSpPr>
          <p:spPr bwMode="auto">
            <a:xfrm>
              <a:off x="204" y="391"/>
              <a:ext cx="5307" cy="17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r>
                <a:rPr lang="zh-CN" altLang="en-US" sz="2800" dirty="0"/>
                <a:t>在上述边界条件下求解哈密顿方程组，则</a:t>
              </a:r>
              <a:r>
                <a:rPr lang="en-US" altLang="zh-CN" sz="2800" i="1" dirty="0"/>
                <a:t>X</a:t>
              </a:r>
              <a:r>
                <a:rPr lang="zh-CN" altLang="en-US" sz="2800" dirty="0"/>
                <a:t>，</a:t>
              </a:r>
              <a:r>
                <a:rPr lang="en-US" altLang="zh-CN" sz="2800" i="1" dirty="0"/>
                <a:t>Y</a:t>
              </a:r>
              <a:r>
                <a:rPr lang="zh-CN" altLang="en-US" sz="2800" dirty="0"/>
                <a:t>，</a:t>
              </a:r>
              <a:r>
                <a:rPr lang="en-US" altLang="zh-CN" sz="2800" i="1" dirty="0"/>
                <a:t>P</a:t>
              </a:r>
              <a:r>
                <a:rPr lang="zh-CN" altLang="en-US" sz="2800" dirty="0"/>
                <a:t>，和</a:t>
              </a:r>
              <a:r>
                <a:rPr lang="en-US" altLang="zh-CN" sz="2800" i="1" dirty="0"/>
                <a:t>Q</a:t>
              </a:r>
              <a:r>
                <a:rPr lang="zh-CN" altLang="en-US" sz="2800" dirty="0"/>
                <a:t>将为                         的广义函数</a:t>
              </a:r>
              <a:r>
                <a:rPr lang="en-US" altLang="zh-CN" sz="2800" dirty="0"/>
                <a:t>,  </a:t>
              </a:r>
              <a:r>
                <a:rPr lang="zh-CN" altLang="en-US" sz="2800" dirty="0"/>
                <a:t>那些近轴光线将对应着无限小的                      的值。对任何一条一般光线</a:t>
              </a:r>
              <a:r>
                <a:rPr lang="en-US" altLang="zh-CN" sz="2800" dirty="0"/>
                <a:t>,</a:t>
              </a:r>
              <a:r>
                <a:rPr lang="zh-CN" altLang="en-US" sz="2800" dirty="0"/>
                <a:t>将 </a:t>
              </a:r>
              <a:r>
                <a:rPr lang="en-US" altLang="zh-CN" sz="2800" i="1" dirty="0"/>
                <a:t>X</a:t>
              </a:r>
              <a:r>
                <a:rPr lang="zh-CN" altLang="en-US" sz="2800" dirty="0"/>
                <a:t>，</a:t>
              </a:r>
              <a:r>
                <a:rPr lang="en-US" altLang="zh-CN" sz="2800" i="1" dirty="0"/>
                <a:t>Y</a:t>
              </a:r>
              <a:r>
                <a:rPr lang="zh-CN" altLang="en-US" sz="2800" dirty="0"/>
                <a:t>，</a:t>
              </a:r>
              <a:r>
                <a:rPr lang="en-US" altLang="zh-CN" sz="2800" i="1" dirty="0"/>
                <a:t>P</a:t>
              </a:r>
              <a:r>
                <a:rPr lang="zh-CN" altLang="en-US" sz="2800" dirty="0"/>
                <a:t>，和</a:t>
              </a:r>
              <a:r>
                <a:rPr lang="en-US" altLang="zh-CN" sz="2800" i="1" dirty="0"/>
                <a:t>Q</a:t>
              </a:r>
              <a:r>
                <a:rPr lang="zh-CN" altLang="en-US" sz="2800" dirty="0"/>
                <a:t>按                          的升幂展开得到</a:t>
              </a:r>
            </a:p>
          </p:txBody>
        </p:sp>
        <p:graphicFrame>
          <p:nvGraphicFramePr>
            <p:cNvPr id="9240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36500596"/>
                </p:ext>
              </p:extLst>
            </p:nvPr>
          </p:nvGraphicFramePr>
          <p:xfrm>
            <a:off x="1111" y="799"/>
            <a:ext cx="1360" cy="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97" name="Equation" r:id="rId3" imgW="939800" imgH="228600" progId="Equation.DSMT4">
                    <p:embed/>
                  </p:oleObj>
                </mc:Choice>
                <mc:Fallback>
                  <p:oleObj name="Equation" r:id="rId3" imgW="939800" imgH="228600" progId="Equation.DSMT4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1" y="799"/>
                          <a:ext cx="1360" cy="3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41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11567090"/>
                </p:ext>
              </p:extLst>
            </p:nvPr>
          </p:nvGraphicFramePr>
          <p:xfrm>
            <a:off x="1868" y="1140"/>
            <a:ext cx="1225" cy="2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98" name="Equation" r:id="rId5" imgW="939800" imgH="228600" progId="Equation.DSMT4">
                    <p:embed/>
                  </p:oleObj>
                </mc:Choice>
                <mc:Fallback>
                  <p:oleObj name="Equation" r:id="rId5" imgW="939800" imgH="228600" progId="Equation.DSMT4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68" y="1140"/>
                          <a:ext cx="1225" cy="2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42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3382911"/>
                </p:ext>
              </p:extLst>
            </p:nvPr>
          </p:nvGraphicFramePr>
          <p:xfrm>
            <a:off x="2880" y="1509"/>
            <a:ext cx="1225" cy="2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99" name="Equation" r:id="rId6" imgW="939800" imgH="228600" progId="Equation.DSMT4">
                    <p:embed/>
                  </p:oleObj>
                </mc:Choice>
                <mc:Fallback>
                  <p:oleObj name="Equation" r:id="rId6" imgW="939800" imgH="228600" progId="Equation.DSMT4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0" y="1509"/>
                          <a:ext cx="1225" cy="2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231" name="Rectangle 19"/>
          <p:cNvSpPr>
            <a:spLocks noChangeArrowheads="1"/>
          </p:cNvSpPr>
          <p:nvPr/>
        </p:nvSpPr>
        <p:spPr bwMode="auto">
          <a:xfrm>
            <a:off x="0" y="3238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32" name="Rectangle 22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33" name="Text Box 23"/>
          <p:cNvSpPr txBox="1">
            <a:spLocks noChangeArrowheads="1"/>
          </p:cNvSpPr>
          <p:nvPr/>
        </p:nvSpPr>
        <p:spPr bwMode="auto">
          <a:xfrm>
            <a:off x="1763713" y="5013325"/>
            <a:ext cx="5761037" cy="14732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0" dirty="0">
                <a:latin typeface="楷体" panose="02010609060101010101" pitchFamily="49" charset="-122"/>
                <a:ea typeface="楷体" panose="02010609060101010101" pitchFamily="49" charset="-122"/>
              </a:rPr>
              <a:t>各个脚标表示多项式的阶数；</a:t>
            </a:r>
          </a:p>
          <a:p>
            <a:pPr eaLnBrk="1" hangingPunct="1"/>
            <a:r>
              <a:rPr lang="zh-CN" altLang="en-US" b="0" dirty="0"/>
              <a:t>如                             成线性关系；   </a:t>
            </a:r>
          </a:p>
          <a:p>
            <a:pPr eaLnBrk="1" hangingPunct="1"/>
            <a:r>
              <a:rPr lang="zh-CN" altLang="en-US" b="0" dirty="0"/>
              <a:t>                                 成平方关系。</a:t>
            </a:r>
          </a:p>
        </p:txBody>
      </p:sp>
      <p:graphicFrame>
        <p:nvGraphicFramePr>
          <p:cNvPr id="9234" name="Object 24"/>
          <p:cNvGraphicFramePr>
            <a:graphicFrameLocks noChangeAspect="1"/>
          </p:cNvGraphicFramePr>
          <p:nvPr/>
        </p:nvGraphicFramePr>
        <p:xfrm>
          <a:off x="2482850" y="5538788"/>
          <a:ext cx="2376488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00" name="Equation" r:id="rId7" imgW="1244600" imgH="228600" progId="Equation.DSMT4">
                  <p:embed/>
                </p:oleObj>
              </mc:Choice>
              <mc:Fallback>
                <p:oleObj name="Equation" r:id="rId7" imgW="1244600" imgH="228600" progId="Equation.DSMT4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2850" y="5538788"/>
                        <a:ext cx="2376488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5" name="Object 25"/>
          <p:cNvGraphicFramePr>
            <a:graphicFrameLocks noGrp="1" noChangeAspect="1"/>
          </p:cNvGraphicFramePr>
          <p:nvPr>
            <p:ph/>
          </p:nvPr>
        </p:nvGraphicFramePr>
        <p:xfrm>
          <a:off x="2482850" y="6021388"/>
          <a:ext cx="237648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01" name="Equation" r:id="rId9" imgW="1257300" imgH="228600" progId="Equation.DSMT4">
                  <p:embed/>
                </p:oleObj>
              </mc:Choice>
              <mc:Fallback>
                <p:oleObj name="Equation" r:id="rId9" imgW="1257300" imgH="228600" progId="Equation.DSMT4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2850" y="6021388"/>
                        <a:ext cx="2376488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36" name="Rectangle 27"/>
          <p:cNvSpPr>
            <a:spLocks noChangeArrowheads="1"/>
          </p:cNvSpPr>
          <p:nvPr/>
        </p:nvSpPr>
        <p:spPr bwMode="auto">
          <a:xfrm>
            <a:off x="0" y="3238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923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4445978"/>
              </p:ext>
            </p:extLst>
          </p:nvPr>
        </p:nvGraphicFramePr>
        <p:xfrm>
          <a:off x="2428875" y="2962275"/>
          <a:ext cx="3998913" cy="107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02" name="Equation" r:id="rId11" imgW="1422360" imgH="380880" progId="Equation.DSMT4">
                  <p:embed/>
                </p:oleObj>
              </mc:Choice>
              <mc:Fallback>
                <p:oleObj name="Equation" r:id="rId11" imgW="1422360" imgH="380880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75" y="2962275"/>
                        <a:ext cx="3998913" cy="1071563"/>
                      </a:xfrm>
                      <a:prstGeom prst="rect">
                        <a:avLst/>
                      </a:prstGeom>
                      <a:solidFill>
                        <a:srgbClr val="D5FFFF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38" name="Text Box 28"/>
          <p:cNvSpPr txBox="1">
            <a:spLocks noChangeArrowheads="1"/>
          </p:cNvSpPr>
          <p:nvPr/>
        </p:nvSpPr>
        <p:spPr bwMode="auto">
          <a:xfrm>
            <a:off x="323850" y="4403725"/>
            <a:ext cx="499207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/>
              <a:t>对</a:t>
            </a:r>
            <a:r>
              <a:rPr lang="en-US" altLang="zh-CN" sz="2800" i="1" dirty="0"/>
              <a:t>Y</a:t>
            </a:r>
            <a:r>
              <a:rPr lang="zh-CN" altLang="en-US" sz="2800" dirty="0"/>
              <a:t>，和</a:t>
            </a:r>
            <a:r>
              <a:rPr lang="en-US" altLang="zh-CN" sz="2800" i="1" dirty="0"/>
              <a:t>Q</a:t>
            </a:r>
            <a:r>
              <a:rPr lang="zh-CN" altLang="en-US" sz="2800" dirty="0"/>
              <a:t>也得到类似的方程。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44" name="Rectangle 1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46" name="Rectangle 2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10248" name="Group 71"/>
          <p:cNvGrpSpPr>
            <a:grpSpLocks/>
          </p:cNvGrpSpPr>
          <p:nvPr/>
        </p:nvGrpSpPr>
        <p:grpSpPr bwMode="auto">
          <a:xfrm>
            <a:off x="255588" y="615950"/>
            <a:ext cx="8569325" cy="2230438"/>
            <a:chOff x="161" y="388"/>
            <a:chExt cx="5398" cy="1405"/>
          </a:xfrm>
        </p:grpSpPr>
        <p:sp>
          <p:nvSpPr>
            <p:cNvPr id="10259" name="Text Box 34"/>
            <p:cNvSpPr txBox="1">
              <a:spLocks noChangeArrowheads="1"/>
            </p:cNvSpPr>
            <p:nvPr/>
          </p:nvSpPr>
          <p:spPr bwMode="auto">
            <a:xfrm>
              <a:off x="161" y="388"/>
              <a:ext cx="5398" cy="14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99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5000"/>
                </a:lnSpc>
                <a:buClr>
                  <a:srgbClr val="CC3300"/>
                </a:buClr>
                <a:buSzPct val="75000"/>
                <a:buFont typeface="Wingdings" panose="05000000000000000000" pitchFamily="2" charset="2"/>
                <a:buChar char="v"/>
              </a:pPr>
              <a:r>
                <a:rPr lang="en-US" altLang="zh-CN" dirty="0"/>
                <a:t> </a:t>
              </a:r>
              <a:r>
                <a:rPr lang="zh-CN" altLang="en-US" sz="2800" dirty="0"/>
                <a:t>没有象            项的情况：因为沿旋转</a:t>
              </a:r>
              <a:r>
                <a:rPr lang="zh-CN" altLang="en-US" sz="2800" dirty="0" smtClean="0"/>
                <a:t>对称系统</a:t>
              </a:r>
              <a:endParaRPr lang="en-US" altLang="zh-CN" sz="2800" dirty="0" smtClean="0"/>
            </a:p>
            <a:p>
              <a:pPr eaLnBrk="1" hangingPunct="1">
                <a:lnSpc>
                  <a:spcPct val="125000"/>
                </a:lnSpc>
                <a:buClr>
                  <a:srgbClr val="CC3300"/>
                </a:buClr>
                <a:buSzPct val="75000"/>
              </a:pPr>
              <a:r>
                <a:rPr lang="en-US" altLang="zh-CN" sz="2800" dirty="0"/>
                <a:t> </a:t>
              </a:r>
              <a:r>
                <a:rPr lang="en-US" altLang="zh-CN" sz="2800" dirty="0" smtClean="0"/>
                <a:t>   </a:t>
              </a:r>
              <a:r>
                <a:rPr lang="zh-CN" altLang="en-US" sz="2800" dirty="0" smtClean="0"/>
                <a:t>的对称轴</a:t>
              </a:r>
              <a:r>
                <a:rPr lang="zh-CN" altLang="en-US" sz="2800" dirty="0"/>
                <a:t>即                传播的某一光线沿不</a:t>
              </a:r>
              <a:r>
                <a:rPr lang="zh-CN" altLang="en-US" sz="2800" dirty="0" smtClean="0"/>
                <a:t>偏离</a:t>
              </a:r>
              <a:endParaRPr lang="en-US" altLang="zh-CN" sz="2800" dirty="0" smtClean="0"/>
            </a:p>
            <a:p>
              <a:pPr eaLnBrk="1" hangingPunct="1">
                <a:lnSpc>
                  <a:spcPct val="125000"/>
                </a:lnSpc>
                <a:buClr>
                  <a:srgbClr val="CC3300"/>
                </a:buClr>
                <a:buSzPct val="75000"/>
              </a:pPr>
              <a:r>
                <a:rPr lang="en-US" altLang="zh-CN" sz="2800" dirty="0"/>
                <a:t> </a:t>
              </a:r>
              <a:r>
                <a:rPr lang="en-US" altLang="zh-CN" sz="2800" dirty="0" smtClean="0"/>
                <a:t>   </a:t>
              </a:r>
              <a:r>
                <a:rPr lang="zh-CN" altLang="en-US" sz="2800" dirty="0" smtClean="0"/>
                <a:t>对称轴</a:t>
              </a:r>
              <a:r>
                <a:rPr lang="zh-CN" altLang="en-US" sz="2800" dirty="0"/>
                <a:t>的方向传播，因此</a:t>
              </a:r>
              <a:r>
                <a:rPr lang="zh-CN" altLang="en-US" sz="2800" dirty="0" smtClean="0"/>
                <a:t>如果</a:t>
              </a:r>
              <a:endParaRPr lang="en-US" altLang="zh-CN" sz="2800" dirty="0" smtClean="0"/>
            </a:p>
            <a:p>
              <a:pPr eaLnBrk="1" hangingPunct="1">
                <a:lnSpc>
                  <a:spcPct val="125000"/>
                </a:lnSpc>
                <a:buClr>
                  <a:srgbClr val="CC3300"/>
                </a:buClr>
                <a:buSzPct val="75000"/>
              </a:pPr>
              <a:r>
                <a:rPr lang="zh-CN" altLang="en-US" sz="2800" dirty="0" smtClean="0"/>
                <a:t>    为</a:t>
              </a:r>
              <a:r>
                <a:rPr lang="zh-CN" altLang="en-US" sz="2800" dirty="0"/>
                <a:t>零</a:t>
              </a:r>
              <a:r>
                <a:rPr lang="zh-CN" altLang="en-US" sz="2800" dirty="0" smtClean="0"/>
                <a:t>，则</a:t>
              </a:r>
              <a:r>
                <a:rPr lang="en-US" altLang="zh-CN" sz="2800" dirty="0"/>
                <a:t>(</a:t>
              </a:r>
              <a:r>
                <a:rPr lang="en-US" altLang="zh-CN" sz="2800" i="1" dirty="0"/>
                <a:t>X</a:t>
              </a:r>
              <a:r>
                <a:rPr lang="zh-CN" altLang="en-US" sz="2800" i="1" dirty="0"/>
                <a:t>，</a:t>
              </a:r>
              <a:r>
                <a:rPr lang="en-US" altLang="zh-CN" sz="2800" i="1" dirty="0"/>
                <a:t>Y</a:t>
              </a:r>
              <a:r>
                <a:rPr lang="zh-CN" altLang="en-US" sz="2800" i="1" dirty="0"/>
                <a:t>，</a:t>
              </a:r>
              <a:r>
                <a:rPr lang="en-US" altLang="zh-CN" sz="2800" i="1" dirty="0"/>
                <a:t>P</a:t>
              </a:r>
              <a:r>
                <a:rPr lang="zh-CN" altLang="en-US" sz="2800" i="1" dirty="0"/>
                <a:t>，</a:t>
              </a:r>
              <a:r>
                <a:rPr lang="en-US" altLang="zh-CN" sz="2800" i="1" dirty="0"/>
                <a:t>Q</a:t>
              </a:r>
              <a:r>
                <a:rPr lang="en-US" altLang="zh-CN" sz="2800" dirty="0"/>
                <a:t>) </a:t>
              </a:r>
              <a:r>
                <a:rPr lang="zh-CN" altLang="en-US" sz="2800" dirty="0"/>
                <a:t>处处为零；</a:t>
              </a:r>
            </a:p>
          </p:txBody>
        </p:sp>
        <p:graphicFrame>
          <p:nvGraphicFramePr>
            <p:cNvPr id="10260" name="Object 3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20410094"/>
                </p:ext>
              </p:extLst>
            </p:nvPr>
          </p:nvGraphicFramePr>
          <p:xfrm>
            <a:off x="1104" y="442"/>
            <a:ext cx="707" cy="3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73" name="Equation" r:id="rId3" imgW="508000" imgH="228600" progId="Equation.DSMT4">
                    <p:embed/>
                  </p:oleObj>
                </mc:Choice>
                <mc:Fallback>
                  <p:oleObj name="Equation" r:id="rId3" imgW="508000" imgH="228600" progId="Equation.DSMT4">
                    <p:embed/>
                    <p:pic>
                      <p:nvPicPr>
                        <p:cNvPr id="0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4" y="442"/>
                          <a:ext cx="707" cy="3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61" name="Object 3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31132062"/>
                </p:ext>
              </p:extLst>
            </p:nvPr>
          </p:nvGraphicFramePr>
          <p:xfrm>
            <a:off x="1598" y="826"/>
            <a:ext cx="839" cy="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74" name="Equation" r:id="rId5" imgW="583693" imgH="177646" progId="Equation.DSMT4">
                    <p:embed/>
                  </p:oleObj>
                </mc:Choice>
                <mc:Fallback>
                  <p:oleObj name="Equation" r:id="rId5" imgW="583693" imgH="177646" progId="Equation.DSMT4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98" y="826"/>
                          <a:ext cx="839" cy="2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62" name="Object 4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52229742"/>
                </p:ext>
              </p:extLst>
            </p:nvPr>
          </p:nvGraphicFramePr>
          <p:xfrm>
            <a:off x="3470" y="1117"/>
            <a:ext cx="1406" cy="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75" name="Equation" r:id="rId7" imgW="939800" imgH="228600" progId="Equation.DSMT4">
                    <p:embed/>
                  </p:oleObj>
                </mc:Choice>
                <mc:Fallback>
                  <p:oleObj name="Equation" r:id="rId7" imgW="939800" imgH="228600" progId="Equation.DSMT4">
                    <p:embed/>
                    <p:pic>
                      <p:nvPicPr>
                        <p:cNvPr id="0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70" y="1117"/>
                          <a:ext cx="1406" cy="3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249" name="Group 72"/>
          <p:cNvGrpSpPr>
            <a:grpSpLocks/>
          </p:cNvGrpSpPr>
          <p:nvPr/>
        </p:nvGrpSpPr>
        <p:grpSpPr bwMode="auto">
          <a:xfrm>
            <a:off x="247650" y="3187701"/>
            <a:ext cx="8820150" cy="1208088"/>
            <a:chOff x="156" y="2008"/>
            <a:chExt cx="5556" cy="761"/>
          </a:xfrm>
        </p:grpSpPr>
        <p:sp>
          <p:nvSpPr>
            <p:cNvPr id="10256" name="Text Box 65"/>
            <p:cNvSpPr txBox="1">
              <a:spLocks noChangeArrowheads="1"/>
            </p:cNvSpPr>
            <p:nvPr/>
          </p:nvSpPr>
          <p:spPr bwMode="auto">
            <a:xfrm>
              <a:off x="156" y="2008"/>
              <a:ext cx="5556" cy="7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99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5000"/>
                </a:lnSpc>
                <a:buClr>
                  <a:srgbClr val="CC3300"/>
                </a:buClr>
                <a:buSzPct val="75000"/>
                <a:buFont typeface="Wingdings" panose="05000000000000000000" pitchFamily="2" charset="2"/>
                <a:buChar char="v"/>
              </a:pPr>
              <a:r>
                <a:rPr lang="en-US" altLang="zh-CN" dirty="0"/>
                <a:t> </a:t>
              </a:r>
              <a:r>
                <a:rPr lang="zh-CN" altLang="en-US" sz="2800" dirty="0"/>
                <a:t>对无限小</a:t>
              </a:r>
              <a:r>
                <a:rPr lang="zh-CN" altLang="en-US" sz="2800" dirty="0" smtClean="0"/>
                <a:t>的                         </a:t>
              </a:r>
              <a:r>
                <a:rPr lang="zh-CN" altLang="en-US" sz="2800" dirty="0"/>
                <a:t>，即对某一近轴光线，</a:t>
              </a:r>
            </a:p>
            <a:p>
              <a:pPr eaLnBrk="1" hangingPunct="1">
                <a:lnSpc>
                  <a:spcPct val="125000"/>
                </a:lnSpc>
                <a:buClr>
                  <a:srgbClr val="CC3300"/>
                </a:buClr>
                <a:buSzPct val="75000"/>
                <a:buFont typeface="Wingdings" panose="05000000000000000000" pitchFamily="2" charset="2"/>
                <a:buNone/>
              </a:pPr>
              <a:r>
                <a:rPr lang="zh-CN" altLang="en-US" sz="2800" dirty="0"/>
                <a:t>    方程中的               </a:t>
              </a:r>
              <a:r>
                <a:rPr lang="zh-CN" altLang="en-US" sz="2800" dirty="0" smtClean="0"/>
                <a:t>等</a:t>
              </a:r>
              <a:r>
                <a:rPr lang="zh-CN" altLang="en-US" sz="2800" dirty="0"/>
                <a:t>可以省略。</a:t>
              </a:r>
            </a:p>
          </p:txBody>
        </p:sp>
        <p:graphicFrame>
          <p:nvGraphicFramePr>
            <p:cNvPr id="10257" name="Object 5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72830978"/>
                </p:ext>
              </p:extLst>
            </p:nvPr>
          </p:nvGraphicFramePr>
          <p:xfrm>
            <a:off x="1610" y="2043"/>
            <a:ext cx="1315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76" name="Equation" r:id="rId9" imgW="939800" imgH="228600" progId="Equation.DSMT4">
                    <p:embed/>
                  </p:oleObj>
                </mc:Choice>
                <mc:Fallback>
                  <p:oleObj name="Equation" r:id="rId9" imgW="939800" imgH="228600" progId="Equation.DSMT4">
                    <p:embed/>
                    <p:pic>
                      <p:nvPicPr>
                        <p:cNvPr id="0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10" y="2043"/>
                          <a:ext cx="1315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58" name="Object 5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02471776"/>
                </p:ext>
              </p:extLst>
            </p:nvPr>
          </p:nvGraphicFramePr>
          <p:xfrm>
            <a:off x="1360" y="2410"/>
            <a:ext cx="771" cy="3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77" name="Equation" r:id="rId10" imgW="533169" imgH="228501" progId="Equation.DSMT4">
                    <p:embed/>
                  </p:oleObj>
                </mc:Choice>
                <mc:Fallback>
                  <p:oleObj name="Equation" r:id="rId10" imgW="533169" imgH="228501" progId="Equation.DSMT4">
                    <p:embed/>
                    <p:pic>
                      <p:nvPicPr>
                        <p:cNvPr id="0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60" y="2410"/>
                          <a:ext cx="771" cy="3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250" name="Group 73"/>
          <p:cNvGrpSpPr>
            <a:grpSpLocks/>
          </p:cNvGrpSpPr>
          <p:nvPr/>
        </p:nvGrpSpPr>
        <p:grpSpPr bwMode="auto">
          <a:xfrm>
            <a:off x="230188" y="4614863"/>
            <a:ext cx="8569325" cy="1235075"/>
            <a:chOff x="145" y="2907"/>
            <a:chExt cx="5398" cy="778"/>
          </a:xfrm>
        </p:grpSpPr>
        <p:sp>
          <p:nvSpPr>
            <p:cNvPr id="10251" name="Text Box 67"/>
            <p:cNvSpPr txBox="1">
              <a:spLocks noChangeArrowheads="1"/>
            </p:cNvSpPr>
            <p:nvPr/>
          </p:nvSpPr>
          <p:spPr bwMode="auto">
            <a:xfrm>
              <a:off x="145" y="2907"/>
              <a:ext cx="5398" cy="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99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5000"/>
                </a:lnSpc>
                <a:buClr>
                  <a:srgbClr val="CC3300"/>
                </a:buClr>
                <a:buSzPct val="75000"/>
                <a:buFont typeface="Wingdings" panose="05000000000000000000" pitchFamily="2" charset="2"/>
                <a:buChar char="v"/>
              </a:pPr>
              <a:r>
                <a:rPr lang="en-US" altLang="zh-CN"/>
                <a:t> </a:t>
              </a:r>
              <a:r>
                <a:rPr lang="zh-CN" altLang="en-US"/>
                <a:t>因此       表示      的近轴值。类似地                    </a:t>
              </a:r>
            </a:p>
            <a:p>
              <a:pPr eaLnBrk="1" hangingPunct="1">
                <a:lnSpc>
                  <a:spcPct val="125000"/>
                </a:lnSpc>
                <a:buClr>
                  <a:srgbClr val="CC3300"/>
                </a:buClr>
                <a:buSzPct val="75000"/>
                <a:buFont typeface="Wingdings" panose="05000000000000000000" pitchFamily="2" charset="2"/>
                <a:buNone/>
              </a:pPr>
              <a:r>
                <a:rPr lang="zh-CN" altLang="en-US"/>
                <a:t>    分别表示                 的近轴值。</a:t>
              </a:r>
            </a:p>
          </p:txBody>
        </p:sp>
        <p:graphicFrame>
          <p:nvGraphicFramePr>
            <p:cNvPr id="10252" name="Object 56"/>
            <p:cNvGraphicFramePr>
              <a:graphicFrameLocks noChangeAspect="1"/>
            </p:cNvGraphicFramePr>
            <p:nvPr/>
          </p:nvGraphicFramePr>
          <p:xfrm>
            <a:off x="962" y="2998"/>
            <a:ext cx="283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78" name="Equation" r:id="rId12" imgW="203112" imgH="228501" progId="Equation.DSMT4">
                    <p:embed/>
                  </p:oleObj>
                </mc:Choice>
                <mc:Fallback>
                  <p:oleObj name="Equation" r:id="rId12" imgW="203112" imgH="228501" progId="Equation.DSMT4">
                    <p:embed/>
                    <p:pic>
                      <p:nvPicPr>
                        <p:cNvPr id="0" name="Object 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2" y="2998"/>
                          <a:ext cx="283" cy="3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53" name="Object 58"/>
            <p:cNvGraphicFramePr>
              <a:graphicFrameLocks noChangeAspect="1"/>
            </p:cNvGraphicFramePr>
            <p:nvPr/>
          </p:nvGraphicFramePr>
          <p:xfrm>
            <a:off x="1882" y="3022"/>
            <a:ext cx="272" cy="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79" name="Equation" r:id="rId14" imgW="177492" imgH="164814" progId="Equation.DSMT4">
                    <p:embed/>
                  </p:oleObj>
                </mc:Choice>
                <mc:Fallback>
                  <p:oleObj name="Equation" r:id="rId14" imgW="177492" imgH="164814" progId="Equation.DSMT4">
                    <p:embed/>
                    <p:pic>
                      <p:nvPicPr>
                        <p:cNvPr id="0" name="Object 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2" y="3022"/>
                          <a:ext cx="272" cy="2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54" name="Object 63"/>
            <p:cNvGraphicFramePr>
              <a:graphicFrameLocks noChangeAspect="1"/>
            </p:cNvGraphicFramePr>
            <p:nvPr/>
          </p:nvGraphicFramePr>
          <p:xfrm>
            <a:off x="1465" y="3385"/>
            <a:ext cx="880" cy="2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80" name="Equation" r:id="rId16" imgW="647419" imgH="215806" progId="Equation.DSMT4">
                    <p:embed/>
                  </p:oleObj>
                </mc:Choice>
                <mc:Fallback>
                  <p:oleObj name="Equation" r:id="rId16" imgW="647419" imgH="215806" progId="Equation.DSMT4">
                    <p:embed/>
                    <p:pic>
                      <p:nvPicPr>
                        <p:cNvPr id="0" name="Object 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65" y="3385"/>
                          <a:ext cx="880" cy="2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55" name="Object 61"/>
            <p:cNvGraphicFramePr>
              <a:graphicFrameLocks noChangeAspect="1"/>
            </p:cNvGraphicFramePr>
            <p:nvPr/>
          </p:nvGraphicFramePr>
          <p:xfrm>
            <a:off x="4141" y="2976"/>
            <a:ext cx="971" cy="3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81" name="Equation" r:id="rId18" imgW="711200" imgH="228600" progId="Equation.DSMT4">
                    <p:embed/>
                  </p:oleObj>
                </mc:Choice>
                <mc:Fallback>
                  <p:oleObj name="Equation" r:id="rId18" imgW="711200" imgH="228600" progId="Equation.DSMT4">
                    <p:embed/>
                    <p:pic>
                      <p:nvPicPr>
                        <p:cNvPr id="0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41" y="2976"/>
                          <a:ext cx="971" cy="3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11272" name="Group 26"/>
          <p:cNvGrpSpPr>
            <a:grpSpLocks/>
          </p:cNvGrpSpPr>
          <p:nvPr/>
        </p:nvGrpSpPr>
        <p:grpSpPr bwMode="auto">
          <a:xfrm>
            <a:off x="179388" y="549275"/>
            <a:ext cx="8713787" cy="1235075"/>
            <a:chOff x="113" y="482"/>
            <a:chExt cx="5489" cy="778"/>
          </a:xfrm>
        </p:grpSpPr>
        <p:sp>
          <p:nvSpPr>
            <p:cNvPr id="11287" name="Text Box 9"/>
            <p:cNvSpPr txBox="1">
              <a:spLocks noChangeArrowheads="1"/>
            </p:cNvSpPr>
            <p:nvPr/>
          </p:nvSpPr>
          <p:spPr bwMode="auto">
            <a:xfrm>
              <a:off x="113" y="482"/>
              <a:ext cx="5489" cy="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99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5000"/>
                </a:lnSpc>
                <a:buClr>
                  <a:srgbClr val="CC3300"/>
                </a:buClr>
                <a:buSzPct val="75000"/>
                <a:buFont typeface="Wingdings" panose="05000000000000000000" pitchFamily="2" charset="2"/>
                <a:buChar char="v"/>
              </a:pPr>
              <a:r>
                <a:rPr lang="en-US" altLang="zh-CN" dirty="0"/>
                <a:t> </a:t>
              </a:r>
              <a:r>
                <a:rPr lang="zh-CN" altLang="en-US" dirty="0"/>
                <a:t>因为系统的旋转对称性使方程     给出的展开式中</a:t>
              </a:r>
            </a:p>
            <a:p>
              <a:pPr eaLnBrk="1" hangingPunct="1">
                <a:lnSpc>
                  <a:spcPct val="125000"/>
                </a:lnSpc>
                <a:buClr>
                  <a:srgbClr val="CC3300"/>
                </a:buClr>
                <a:buSzPct val="75000"/>
                <a:buFont typeface="Wingdings" panose="05000000000000000000" pitchFamily="2" charset="2"/>
                <a:buNone/>
              </a:pPr>
              <a:r>
                <a:rPr lang="zh-CN" altLang="en-US" dirty="0"/>
                <a:t>    </a:t>
              </a:r>
              <a:r>
                <a:rPr lang="zh-CN" altLang="en-US" dirty="0">
                  <a:solidFill>
                    <a:srgbClr val="FF0000"/>
                  </a:solidFill>
                </a:rPr>
                <a:t>没有偶次项</a:t>
              </a:r>
              <a:r>
                <a:rPr lang="zh-CN" altLang="en-US" dirty="0"/>
                <a:t>。所以展开式为</a:t>
              </a:r>
            </a:p>
          </p:txBody>
        </p:sp>
        <p:graphicFrame>
          <p:nvGraphicFramePr>
            <p:cNvPr id="11288" name="Object 11"/>
            <p:cNvGraphicFramePr>
              <a:graphicFrameLocks noChangeAspect="1"/>
            </p:cNvGraphicFramePr>
            <p:nvPr/>
          </p:nvGraphicFramePr>
          <p:xfrm>
            <a:off x="3560" y="572"/>
            <a:ext cx="255" cy="2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11" name="Equation" r:id="rId3" imgW="177492" imgH="164814" progId="Equation.DSMT4">
                    <p:embed/>
                  </p:oleObj>
                </mc:Choice>
                <mc:Fallback>
                  <p:oleObj name="Equation" r:id="rId3" imgW="177492" imgH="164814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60" y="572"/>
                          <a:ext cx="255" cy="2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273" name="Group 27"/>
          <p:cNvGrpSpPr>
            <a:grpSpLocks/>
          </p:cNvGrpSpPr>
          <p:nvPr/>
        </p:nvGrpSpPr>
        <p:grpSpPr bwMode="auto">
          <a:xfrm>
            <a:off x="250825" y="3213100"/>
            <a:ext cx="8569325" cy="1235075"/>
            <a:chOff x="158" y="2387"/>
            <a:chExt cx="5398" cy="778"/>
          </a:xfrm>
        </p:grpSpPr>
        <p:sp>
          <p:nvSpPr>
            <p:cNvPr id="11284" name="Text Box 18"/>
            <p:cNvSpPr txBox="1">
              <a:spLocks noChangeArrowheads="1"/>
            </p:cNvSpPr>
            <p:nvPr/>
          </p:nvSpPr>
          <p:spPr bwMode="auto">
            <a:xfrm>
              <a:off x="158" y="2387"/>
              <a:ext cx="5398" cy="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99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5000"/>
                </a:lnSpc>
                <a:buClr>
                  <a:srgbClr val="CC3300"/>
                </a:buClr>
                <a:buSzPct val="75000"/>
                <a:buFont typeface="Wingdings" panose="05000000000000000000" pitchFamily="2" charset="2"/>
                <a:buChar char="v"/>
              </a:pPr>
              <a:r>
                <a:rPr lang="en-US" altLang="zh-CN"/>
                <a:t> </a:t>
              </a:r>
              <a:r>
                <a:rPr lang="zh-CN" altLang="en-US"/>
                <a:t>因此       表示      的第三级校正，并且称为第三</a:t>
              </a:r>
            </a:p>
            <a:p>
              <a:pPr eaLnBrk="1" hangingPunct="1">
                <a:lnSpc>
                  <a:spcPct val="125000"/>
                </a:lnSpc>
                <a:buClr>
                  <a:srgbClr val="CC3300"/>
                </a:buClr>
                <a:buSzPct val="75000"/>
                <a:buFont typeface="Wingdings" panose="05000000000000000000" pitchFamily="2" charset="2"/>
                <a:buNone/>
              </a:pPr>
              <a:r>
                <a:rPr lang="zh-CN" altLang="en-US"/>
                <a:t>    级像差。</a:t>
              </a:r>
            </a:p>
          </p:txBody>
        </p:sp>
        <p:graphicFrame>
          <p:nvGraphicFramePr>
            <p:cNvPr id="11285" name="Object 19"/>
            <p:cNvGraphicFramePr>
              <a:graphicFrameLocks noChangeAspect="1"/>
            </p:cNvGraphicFramePr>
            <p:nvPr/>
          </p:nvGraphicFramePr>
          <p:xfrm>
            <a:off x="1003" y="2478"/>
            <a:ext cx="318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12" name="Equation" r:id="rId5" imgW="228600" imgH="228600" progId="Equation.DSMT4">
                    <p:embed/>
                  </p:oleObj>
                </mc:Choice>
                <mc:Fallback>
                  <p:oleObj name="Equation" r:id="rId5" imgW="228600" imgH="228600" progId="Equation.DSMT4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3" y="2478"/>
                          <a:ext cx="318" cy="3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86" name="Object 20"/>
            <p:cNvGraphicFramePr>
              <a:graphicFrameLocks noChangeAspect="1"/>
            </p:cNvGraphicFramePr>
            <p:nvPr/>
          </p:nvGraphicFramePr>
          <p:xfrm>
            <a:off x="1863" y="2474"/>
            <a:ext cx="285" cy="3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13" name="Equation" r:id="rId7" imgW="203112" imgH="228501" progId="Equation.DSMT4">
                    <p:embed/>
                  </p:oleObj>
                </mc:Choice>
                <mc:Fallback>
                  <p:oleObj name="Equation" r:id="rId7" imgW="203112" imgH="228501" progId="Equation.DSMT4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63" y="2474"/>
                          <a:ext cx="285" cy="3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274" name="Object 24"/>
          <p:cNvGraphicFramePr>
            <a:graphicFrameLocks noGrp="1" noChangeAspect="1"/>
          </p:cNvGraphicFramePr>
          <p:nvPr>
            <p:ph/>
            <p:extLst>
              <p:ext uri="{D42A27DB-BD31-4B8C-83A1-F6EECF244321}">
                <p14:modId xmlns:p14="http://schemas.microsoft.com/office/powerpoint/2010/main" val="3191860051"/>
              </p:ext>
            </p:extLst>
          </p:nvPr>
        </p:nvGraphicFramePr>
        <p:xfrm>
          <a:off x="2343150" y="1989138"/>
          <a:ext cx="4240213" cy="1125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14" name="Equation" r:id="rId9" imgW="1434960" imgH="380880" progId="Equation.DSMT4">
                  <p:embed/>
                </p:oleObj>
              </mc:Choice>
              <mc:Fallback>
                <p:oleObj name="Equation" r:id="rId9" imgW="1434960" imgH="380880" progId="Equation.DSMT4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3150" y="1989138"/>
                        <a:ext cx="4240213" cy="1125537"/>
                      </a:xfrm>
                      <a:prstGeom prst="rect">
                        <a:avLst/>
                      </a:prstGeom>
                      <a:solidFill>
                        <a:srgbClr val="D5FFFF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275" name="Group 45"/>
          <p:cNvGrpSpPr>
            <a:grpSpLocks/>
          </p:cNvGrpSpPr>
          <p:nvPr/>
        </p:nvGrpSpPr>
        <p:grpSpPr bwMode="auto">
          <a:xfrm>
            <a:off x="250825" y="4365625"/>
            <a:ext cx="8281988" cy="1243013"/>
            <a:chOff x="158" y="2750"/>
            <a:chExt cx="5217" cy="783"/>
          </a:xfrm>
        </p:grpSpPr>
        <p:sp>
          <p:nvSpPr>
            <p:cNvPr id="11280" name="Text Box 29"/>
            <p:cNvSpPr txBox="1">
              <a:spLocks noChangeArrowheads="1"/>
            </p:cNvSpPr>
            <p:nvPr/>
          </p:nvSpPr>
          <p:spPr bwMode="auto">
            <a:xfrm>
              <a:off x="158" y="2750"/>
              <a:ext cx="5217" cy="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99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5000"/>
                </a:lnSpc>
                <a:buClr>
                  <a:srgbClr val="CC3300"/>
                </a:buClr>
                <a:buSzPct val="75000"/>
                <a:buFont typeface="Wingdings" panose="05000000000000000000" pitchFamily="2" charset="2"/>
                <a:buChar char="v"/>
              </a:pPr>
              <a:r>
                <a:rPr lang="en-US" altLang="zh-CN"/>
                <a:t>       </a:t>
              </a:r>
              <a:r>
                <a:rPr lang="zh-CN" altLang="en-US"/>
                <a:t>是一个像差项，因为如果        等于零</a:t>
              </a:r>
            </a:p>
            <a:p>
              <a:pPr eaLnBrk="1" hangingPunct="1">
                <a:lnSpc>
                  <a:spcPct val="125000"/>
                </a:lnSpc>
                <a:buClr>
                  <a:srgbClr val="CC3300"/>
                </a:buClr>
                <a:buSzPct val="75000"/>
                <a:buFont typeface="Wingdings" panose="05000000000000000000" pitchFamily="2" charset="2"/>
                <a:buNone/>
              </a:pPr>
              <a:r>
                <a:rPr lang="zh-CN" altLang="en-US"/>
                <a:t>     </a:t>
              </a:r>
              <a:r>
                <a:rPr lang="en-US" altLang="zh-CN"/>
                <a:t>(                        </a:t>
              </a:r>
              <a:r>
                <a:rPr lang="zh-CN" altLang="en-US"/>
                <a:t>等也为零   </a:t>
              </a:r>
              <a:r>
                <a:rPr lang="en-US" altLang="zh-CN"/>
                <a:t>)</a:t>
              </a:r>
              <a:r>
                <a:rPr lang="zh-CN" altLang="en-US"/>
                <a:t>表示一个理想像。</a:t>
              </a:r>
            </a:p>
          </p:txBody>
        </p:sp>
        <p:graphicFrame>
          <p:nvGraphicFramePr>
            <p:cNvPr id="11281" name="Object 30"/>
            <p:cNvGraphicFramePr>
              <a:graphicFrameLocks noChangeAspect="1"/>
            </p:cNvGraphicFramePr>
            <p:nvPr/>
          </p:nvGraphicFramePr>
          <p:xfrm>
            <a:off x="476" y="2840"/>
            <a:ext cx="318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15" name="Equation" r:id="rId11" imgW="228600" imgH="228600" progId="Equation.DSMT4">
                    <p:embed/>
                  </p:oleObj>
                </mc:Choice>
                <mc:Fallback>
                  <p:oleObj name="Equation" r:id="rId11" imgW="228600" imgH="228600" progId="Equation.DSMT4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6" y="2840"/>
                          <a:ext cx="318" cy="3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82" name="Object 31"/>
            <p:cNvGraphicFramePr>
              <a:graphicFrameLocks noChangeAspect="1"/>
            </p:cNvGraphicFramePr>
            <p:nvPr/>
          </p:nvGraphicFramePr>
          <p:xfrm>
            <a:off x="3560" y="2840"/>
            <a:ext cx="321" cy="3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16" name="Equation" r:id="rId13" imgW="228600" imgH="228600" progId="Equation.DSMT4">
                    <p:embed/>
                  </p:oleObj>
                </mc:Choice>
                <mc:Fallback>
                  <p:oleObj name="Equation" r:id="rId13" imgW="228600" imgH="228600" progId="Equation.DSMT4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60" y="2840"/>
                          <a:ext cx="321" cy="3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83" name="Object 3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2505812"/>
                </p:ext>
              </p:extLst>
            </p:nvPr>
          </p:nvGraphicFramePr>
          <p:xfrm>
            <a:off x="670" y="3185"/>
            <a:ext cx="1297" cy="3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17" name="Equation" r:id="rId15" imgW="850680" imgH="228600" progId="Equation.DSMT4">
                    <p:embed/>
                  </p:oleObj>
                </mc:Choice>
                <mc:Fallback>
                  <p:oleObj name="Equation" r:id="rId15" imgW="850680" imgH="228600" progId="Equation.DSMT4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0" y="3185"/>
                          <a:ext cx="1297" cy="3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276" name="Group 43"/>
          <p:cNvGrpSpPr>
            <a:grpSpLocks/>
          </p:cNvGrpSpPr>
          <p:nvPr/>
        </p:nvGrpSpPr>
        <p:grpSpPr bwMode="auto">
          <a:xfrm>
            <a:off x="395288" y="5772150"/>
            <a:ext cx="7993062" cy="1006475"/>
            <a:chOff x="385" y="3566"/>
            <a:chExt cx="5035" cy="634"/>
          </a:xfrm>
        </p:grpSpPr>
        <p:sp>
          <p:nvSpPr>
            <p:cNvPr id="11277" name="Text Box 38"/>
            <p:cNvSpPr txBox="1">
              <a:spLocks noChangeArrowheads="1"/>
            </p:cNvSpPr>
            <p:nvPr/>
          </p:nvSpPr>
          <p:spPr bwMode="auto">
            <a:xfrm>
              <a:off x="385" y="3566"/>
              <a:ext cx="5035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rgbClr val="CC3300"/>
                </a:buClr>
                <a:buSzPct val="75000"/>
                <a:buFont typeface="Wingdings" panose="05000000000000000000" pitchFamily="2" charset="2"/>
                <a:buChar char="v"/>
              </a:pPr>
              <a:r>
                <a:rPr lang="en-US" altLang="zh-CN" dirty="0"/>
                <a:t> </a:t>
              </a:r>
              <a:r>
                <a:rPr lang="zh-CN" altLang="en-US" dirty="0"/>
                <a:t>类似地        为第五级像差，     为第七级像差。</a:t>
              </a:r>
            </a:p>
          </p:txBody>
        </p:sp>
        <p:graphicFrame>
          <p:nvGraphicFramePr>
            <p:cNvPr id="11278" name="Object 39"/>
            <p:cNvGraphicFramePr>
              <a:graphicFrameLocks noChangeAspect="1"/>
            </p:cNvGraphicFramePr>
            <p:nvPr/>
          </p:nvGraphicFramePr>
          <p:xfrm>
            <a:off x="1428" y="3567"/>
            <a:ext cx="363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18" name="Equation" r:id="rId17" imgW="228600" imgH="228600" progId="Equation.DSMT4">
                    <p:embed/>
                  </p:oleObj>
                </mc:Choice>
                <mc:Fallback>
                  <p:oleObj name="Equation" r:id="rId17" imgW="228600" imgH="228600" progId="Equation.DSMT4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28" y="3567"/>
                          <a:ext cx="363" cy="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79" name="Object 41"/>
            <p:cNvGraphicFramePr>
              <a:graphicFrameLocks noChangeAspect="1"/>
            </p:cNvGraphicFramePr>
            <p:nvPr/>
          </p:nvGraphicFramePr>
          <p:xfrm>
            <a:off x="3470" y="3566"/>
            <a:ext cx="363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19" name="Equation" r:id="rId19" imgW="228600" imgH="228600" progId="Equation.DSMT4">
                    <p:embed/>
                  </p:oleObj>
                </mc:Choice>
                <mc:Fallback>
                  <p:oleObj name="Equation" r:id="rId19" imgW="228600" imgH="228600" progId="Equation.DSMT4">
                    <p:embed/>
                    <p:pic>
                      <p:nvPicPr>
                        <p:cNvPr id="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70" y="3566"/>
                          <a:ext cx="363" cy="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317" name="Rectangle 9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318" name="Rectangle 11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319" name="Rectangle 12"/>
          <p:cNvSpPr>
            <a:spLocks noChangeArrowheads="1"/>
          </p:cNvSpPr>
          <p:nvPr/>
        </p:nvSpPr>
        <p:spPr bwMode="auto">
          <a:xfrm>
            <a:off x="0" y="33670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320" name="Rectangle 18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321" name="Text Box 19"/>
          <p:cNvSpPr txBox="1">
            <a:spLocks noChangeArrowheads="1"/>
          </p:cNvSpPr>
          <p:nvPr/>
        </p:nvSpPr>
        <p:spPr bwMode="auto">
          <a:xfrm>
            <a:off x="323850" y="644525"/>
            <a:ext cx="763905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只讨论到第三级像差，在              处的平面有</a:t>
            </a:r>
          </a:p>
        </p:txBody>
      </p:sp>
      <p:graphicFrame>
        <p:nvGraphicFramePr>
          <p:cNvPr id="13322" name="Object 17"/>
          <p:cNvGraphicFramePr>
            <a:graphicFrameLocks noChangeAspect="1"/>
          </p:cNvGraphicFramePr>
          <p:nvPr/>
        </p:nvGraphicFramePr>
        <p:xfrm>
          <a:off x="4716463" y="514350"/>
          <a:ext cx="1223962" cy="735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51" name="Equation" r:id="rId3" imgW="381000" imgH="228600" progId="Equation.DSMT4">
                  <p:embed/>
                </p:oleObj>
              </mc:Choice>
              <mc:Fallback>
                <p:oleObj name="Equation" r:id="rId3" imgW="381000" imgH="2286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514350"/>
                        <a:ext cx="1223962" cy="735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3" name="Rectangle 21"/>
          <p:cNvSpPr>
            <a:spLocks noChangeArrowheads="1"/>
          </p:cNvSpPr>
          <p:nvPr/>
        </p:nvSpPr>
        <p:spPr bwMode="auto">
          <a:xfrm>
            <a:off x="0" y="31384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3324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448163"/>
              </p:ext>
            </p:extLst>
          </p:nvPr>
        </p:nvGraphicFramePr>
        <p:xfrm>
          <a:off x="539750" y="1989138"/>
          <a:ext cx="7993063" cy="141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52" name="Equation" r:id="rId5" imgW="3289300" imgH="584200" progId="Equation.DSMT4">
                  <p:embed/>
                </p:oleObj>
              </mc:Choice>
              <mc:Fallback>
                <p:oleObj name="Equation" r:id="rId5" imgW="3289300" imgH="5842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989138"/>
                        <a:ext cx="7993063" cy="1412875"/>
                      </a:xfrm>
                      <a:prstGeom prst="rect">
                        <a:avLst/>
                      </a:prstGeom>
                      <a:solidFill>
                        <a:srgbClr val="D5FFFF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5" name="Text Box 22"/>
          <p:cNvSpPr txBox="1">
            <a:spLocks noChangeArrowheads="1"/>
          </p:cNvSpPr>
          <p:nvPr/>
        </p:nvSpPr>
        <p:spPr bwMode="auto">
          <a:xfrm>
            <a:off x="395288" y="3933825"/>
            <a:ext cx="828198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式中，                           称为像差系数。具体关系式省略。</a:t>
            </a:r>
          </a:p>
        </p:txBody>
      </p:sp>
      <p:sp>
        <p:nvSpPr>
          <p:cNvPr id="13326" name="Rectangle 24"/>
          <p:cNvSpPr>
            <a:spLocks noChangeArrowheads="1"/>
          </p:cNvSpPr>
          <p:nvPr/>
        </p:nvSpPr>
        <p:spPr bwMode="auto">
          <a:xfrm>
            <a:off x="0" y="3319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3327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0650890"/>
              </p:ext>
            </p:extLst>
          </p:nvPr>
        </p:nvGraphicFramePr>
        <p:xfrm>
          <a:off x="1619432" y="3933825"/>
          <a:ext cx="2376488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53" name="Equation" r:id="rId7" imgW="952087" imgH="215806" progId="Equation.DSMT4">
                  <p:embed/>
                </p:oleObj>
              </mc:Choice>
              <mc:Fallback>
                <p:oleObj name="Equation" r:id="rId7" imgW="952087" imgH="215806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432" y="3933825"/>
                        <a:ext cx="2376488" cy="547688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000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8" name="Text Box 25"/>
          <p:cNvSpPr txBox="1">
            <a:spLocks noChangeArrowheads="1"/>
          </p:cNvSpPr>
          <p:nvPr/>
        </p:nvSpPr>
        <p:spPr bwMode="auto">
          <a:xfrm>
            <a:off x="466725" y="5013325"/>
            <a:ext cx="165735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式中，</a:t>
            </a:r>
          </a:p>
        </p:txBody>
      </p:sp>
      <p:sp>
        <p:nvSpPr>
          <p:cNvPr id="13329" name="Rectangle 27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3330" name="Object 26"/>
          <p:cNvGraphicFramePr>
            <a:graphicFrameLocks noChangeAspect="1"/>
          </p:cNvGraphicFramePr>
          <p:nvPr/>
        </p:nvGraphicFramePr>
        <p:xfrm>
          <a:off x="1763713" y="4941888"/>
          <a:ext cx="5761037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54" name="Equation" r:id="rId9" imgW="2501900" imgH="266700" progId="Equation.DSMT4">
                  <p:embed/>
                </p:oleObj>
              </mc:Choice>
              <mc:Fallback>
                <p:oleObj name="Equation" r:id="rId9" imgW="2501900" imgH="266700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4941888"/>
                        <a:ext cx="5761037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6" name="Text Box 13"/>
          <p:cNvSpPr txBox="1">
            <a:spLocks noChangeArrowheads="1"/>
          </p:cNvSpPr>
          <p:nvPr/>
        </p:nvSpPr>
        <p:spPr bwMode="auto">
          <a:xfrm>
            <a:off x="0" y="-10318"/>
            <a:ext cx="9144000" cy="64135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  <a:extLst/>
        </p:spPr>
        <p:txBody>
          <a:bodyPr wrap="squar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indent="720000" eaLnBrk="1" hangingPunct="1"/>
            <a:r>
              <a:rPr lang="zh-CN" altLang="en-US" sz="3600" dirty="0" smtClean="0">
                <a:solidFill>
                  <a:schemeClr val="bg1"/>
                </a:solidFill>
              </a:rPr>
              <a:t>系数的</a:t>
            </a:r>
            <a:r>
              <a:rPr lang="zh-CN" altLang="en-US" sz="3600" dirty="0">
                <a:solidFill>
                  <a:schemeClr val="bg1"/>
                </a:solidFill>
              </a:rPr>
              <a:t>物理意义</a:t>
            </a:r>
          </a:p>
        </p:txBody>
      </p:sp>
      <p:grpSp>
        <p:nvGrpSpPr>
          <p:cNvPr id="14339" name="Group 25"/>
          <p:cNvGrpSpPr>
            <a:grpSpLocks/>
          </p:cNvGrpSpPr>
          <p:nvPr/>
        </p:nvGrpSpPr>
        <p:grpSpPr bwMode="auto">
          <a:xfrm>
            <a:off x="323850" y="1123950"/>
            <a:ext cx="8483600" cy="612775"/>
            <a:chOff x="204" y="1071"/>
            <a:chExt cx="5344" cy="386"/>
          </a:xfrm>
        </p:grpSpPr>
        <p:graphicFrame>
          <p:nvGraphicFramePr>
            <p:cNvPr id="14353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93946703"/>
                </p:ext>
              </p:extLst>
            </p:nvPr>
          </p:nvGraphicFramePr>
          <p:xfrm>
            <a:off x="748" y="1117"/>
            <a:ext cx="1633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75" name="Equation" r:id="rId3" imgW="952200" imgH="215640" progId="Equation.DSMT4">
                    <p:embed/>
                  </p:oleObj>
                </mc:Choice>
                <mc:Fallback>
                  <p:oleObj name="Equation" r:id="rId3" imgW="952200" imgH="215640" progId="Equation.DSMT4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8" y="1117"/>
                          <a:ext cx="1633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54" name="Text Box 22"/>
            <p:cNvSpPr txBox="1">
              <a:spLocks noChangeArrowheads="1"/>
            </p:cNvSpPr>
            <p:nvPr/>
          </p:nvSpPr>
          <p:spPr bwMode="auto">
            <a:xfrm>
              <a:off x="204" y="1071"/>
              <a:ext cx="598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/>
                <a:t>系数</a:t>
              </a:r>
            </a:p>
          </p:txBody>
        </p:sp>
        <p:sp>
          <p:nvSpPr>
            <p:cNvPr id="14355" name="Text Box 23"/>
            <p:cNvSpPr txBox="1">
              <a:spLocks noChangeArrowheads="1"/>
            </p:cNvSpPr>
            <p:nvPr/>
          </p:nvSpPr>
          <p:spPr bwMode="auto">
            <a:xfrm>
              <a:off x="2299" y="1090"/>
              <a:ext cx="3249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/>
                <a:t>分别对应着五种赛德耳像差：</a:t>
              </a:r>
            </a:p>
          </p:txBody>
        </p:sp>
      </p:grpSp>
      <p:sp>
        <p:nvSpPr>
          <p:cNvPr id="14340" name="Text Box 24"/>
          <p:cNvSpPr txBox="1">
            <a:spLocks noChangeArrowheads="1"/>
          </p:cNvSpPr>
          <p:nvPr/>
        </p:nvSpPr>
        <p:spPr bwMode="auto">
          <a:xfrm>
            <a:off x="827088" y="2062163"/>
            <a:ext cx="172878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>
                <a:solidFill>
                  <a:srgbClr val="FF0000"/>
                </a:solidFill>
              </a:rPr>
              <a:t>球差，</a:t>
            </a:r>
          </a:p>
        </p:txBody>
      </p:sp>
      <p:sp>
        <p:nvSpPr>
          <p:cNvPr id="14341" name="Text Box 27"/>
          <p:cNvSpPr txBox="1">
            <a:spLocks noChangeArrowheads="1"/>
          </p:cNvSpPr>
          <p:nvPr/>
        </p:nvSpPr>
        <p:spPr bwMode="auto">
          <a:xfrm>
            <a:off x="2195513" y="2062163"/>
            <a:ext cx="172878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dirty="0">
                <a:solidFill>
                  <a:srgbClr val="FF0000"/>
                </a:solidFill>
              </a:rPr>
              <a:t>彗差，</a:t>
            </a:r>
          </a:p>
        </p:txBody>
      </p:sp>
      <p:sp>
        <p:nvSpPr>
          <p:cNvPr id="14342" name="Text Box 28"/>
          <p:cNvSpPr txBox="1">
            <a:spLocks noChangeArrowheads="1"/>
          </p:cNvSpPr>
          <p:nvPr/>
        </p:nvSpPr>
        <p:spPr bwMode="auto">
          <a:xfrm>
            <a:off x="3635375" y="2076450"/>
            <a:ext cx="18002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dirty="0">
                <a:solidFill>
                  <a:srgbClr val="FF0000"/>
                </a:solidFill>
              </a:rPr>
              <a:t>像散，</a:t>
            </a:r>
          </a:p>
        </p:txBody>
      </p:sp>
      <p:sp>
        <p:nvSpPr>
          <p:cNvPr id="14343" name="Text Box 29"/>
          <p:cNvSpPr txBox="1">
            <a:spLocks noChangeArrowheads="1"/>
          </p:cNvSpPr>
          <p:nvPr/>
        </p:nvSpPr>
        <p:spPr bwMode="auto">
          <a:xfrm>
            <a:off x="5003800" y="2076450"/>
            <a:ext cx="18002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dirty="0">
                <a:solidFill>
                  <a:srgbClr val="FF0000"/>
                </a:solidFill>
              </a:rPr>
              <a:t>场曲，</a:t>
            </a:r>
          </a:p>
        </p:txBody>
      </p:sp>
      <p:sp>
        <p:nvSpPr>
          <p:cNvPr id="14344" name="Text Box 30"/>
          <p:cNvSpPr txBox="1">
            <a:spLocks noChangeArrowheads="1"/>
          </p:cNvSpPr>
          <p:nvPr/>
        </p:nvSpPr>
        <p:spPr bwMode="auto">
          <a:xfrm>
            <a:off x="6300788" y="2076450"/>
            <a:ext cx="19431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dirty="0">
                <a:solidFill>
                  <a:srgbClr val="FF0000"/>
                </a:solidFill>
              </a:rPr>
              <a:t>和畸变</a:t>
            </a:r>
          </a:p>
        </p:txBody>
      </p:sp>
      <p:sp>
        <p:nvSpPr>
          <p:cNvPr id="14345" name="Text Box 31"/>
          <p:cNvSpPr txBox="1">
            <a:spLocks noChangeArrowheads="1"/>
          </p:cNvSpPr>
          <p:nvPr/>
        </p:nvSpPr>
        <p:spPr bwMode="auto">
          <a:xfrm>
            <a:off x="91766" y="3144055"/>
            <a:ext cx="8964613" cy="3381375"/>
          </a:xfrm>
          <a:prstGeom prst="rect">
            <a:avLst/>
          </a:prstGeom>
          <a:solidFill>
            <a:srgbClr val="EDFDE7"/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10000"/>
              </a:lnSpc>
            </a:pPr>
            <a:r>
              <a:rPr lang="zh-CN" altLang="en-US" sz="2800" dirty="0"/>
              <a:t>因为系统是旋转对称的，我们选择物点位于在     轴上，即              ，并且物点的坐标                     与选的参考原点相同，这种选择不会失去一般性。我们来研究当全部光线通过所考虑的系统时由系统产生的像图样。  设            </a:t>
            </a:r>
          </a:p>
          <a:p>
            <a:pPr algn="just" eaLnBrk="1" hangingPunct="1">
              <a:lnSpc>
                <a:spcPct val="110000"/>
              </a:lnSpc>
            </a:pPr>
            <a:r>
              <a:rPr lang="zh-CN" altLang="en-US" sz="2800" dirty="0"/>
              <a:t>            是出射光瞳平面。考虑由射到出瞳面上距      为恒定距离   </a:t>
            </a:r>
            <a:r>
              <a:rPr lang="zh-CN" altLang="en-US" sz="2800" dirty="0" smtClean="0"/>
              <a:t>的</a:t>
            </a:r>
            <a:r>
              <a:rPr lang="zh-CN" altLang="en-US" sz="2800" dirty="0"/>
              <a:t>一组光线构成的像</a:t>
            </a:r>
            <a:r>
              <a:rPr lang="zh-CN" altLang="en-US" sz="2800" dirty="0" smtClean="0"/>
              <a:t>是比较</a:t>
            </a:r>
            <a:r>
              <a:rPr lang="zh-CN" altLang="en-US" sz="2800" dirty="0"/>
              <a:t>容易的。为了得到全部成像的光线组，则这个距离可从零变到出瞳半径。</a:t>
            </a:r>
          </a:p>
        </p:txBody>
      </p:sp>
      <p:graphicFrame>
        <p:nvGraphicFramePr>
          <p:cNvPr id="14347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7935518"/>
              </p:ext>
            </p:extLst>
          </p:nvPr>
        </p:nvGraphicFramePr>
        <p:xfrm>
          <a:off x="7450971" y="3170238"/>
          <a:ext cx="436563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76" name="Equation" r:id="rId5" imgW="126835" imgH="139518" progId="Equation.DSMT4">
                  <p:embed/>
                </p:oleObj>
              </mc:Choice>
              <mc:Fallback>
                <p:oleObj name="Equation" r:id="rId5" imgW="126835" imgH="139518" progId="Equation.DSMT4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0971" y="3170238"/>
                        <a:ext cx="436563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8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9158194"/>
              </p:ext>
            </p:extLst>
          </p:nvPr>
        </p:nvGraphicFramePr>
        <p:xfrm>
          <a:off x="667584" y="3571875"/>
          <a:ext cx="1152525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77" name="Equation" r:id="rId7" imgW="431613" imgH="228501" progId="Equation.DSMT4">
                  <p:embed/>
                </p:oleObj>
              </mc:Choice>
              <mc:Fallback>
                <p:oleObj name="Equation" r:id="rId7" imgW="431613" imgH="228501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584" y="3571875"/>
                        <a:ext cx="1152525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9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3554082"/>
              </p:ext>
            </p:extLst>
          </p:nvPr>
        </p:nvGraphicFramePr>
        <p:xfrm>
          <a:off x="4903034" y="3529013"/>
          <a:ext cx="1800225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78" name="Equation" r:id="rId9" imgW="622080" imgH="228600" progId="Equation.DSMT4">
                  <p:embed/>
                </p:oleObj>
              </mc:Choice>
              <mc:Fallback>
                <p:oleObj name="Equation" r:id="rId9" imgW="622080" imgH="228600" progId="Equation.DSMT4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3034" y="3529013"/>
                        <a:ext cx="1800225" cy="663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50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0322395"/>
              </p:ext>
            </p:extLst>
          </p:nvPr>
        </p:nvGraphicFramePr>
        <p:xfrm>
          <a:off x="235784" y="5013325"/>
          <a:ext cx="93662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79" name="Equation" r:id="rId11" imgW="368140" imgH="203112" progId="Equation.DSMT4">
                  <p:embed/>
                </p:oleObj>
              </mc:Choice>
              <mc:Fallback>
                <p:oleObj name="Equation" r:id="rId11" imgW="368140" imgH="203112" progId="Equation.DSMT4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784" y="5013325"/>
                        <a:ext cx="936625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5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5933280"/>
              </p:ext>
            </p:extLst>
          </p:nvPr>
        </p:nvGraphicFramePr>
        <p:xfrm>
          <a:off x="7724021" y="5084763"/>
          <a:ext cx="395288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80" name="Equation" r:id="rId13" imgW="126725" imgH="126725" progId="Equation.DSMT4">
                  <p:embed/>
                </p:oleObj>
              </mc:Choice>
              <mc:Fallback>
                <p:oleObj name="Equation" r:id="rId13" imgW="126725" imgH="126725" progId="Equation.DSMT4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24021" y="5084763"/>
                        <a:ext cx="395288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52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709737"/>
              </p:ext>
            </p:extLst>
          </p:nvPr>
        </p:nvGraphicFramePr>
        <p:xfrm>
          <a:off x="1243846" y="5589588"/>
          <a:ext cx="407988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81" name="Equation" r:id="rId15" imgW="152268" imgH="164957" progId="Equation.DSMT4">
                  <p:embed/>
                </p:oleObj>
              </mc:Choice>
              <mc:Fallback>
                <p:oleObj name="Equation" r:id="rId15" imgW="152268" imgH="164957" progId="Equation.DSMT4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3846" y="5589588"/>
                        <a:ext cx="407988" cy="43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5" name="Rectangle 8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6" name="Rectangle 14"/>
          <p:cNvSpPr>
            <a:spLocks noChangeArrowheads="1"/>
          </p:cNvSpPr>
          <p:nvPr/>
        </p:nvSpPr>
        <p:spPr bwMode="auto">
          <a:xfrm>
            <a:off x="0" y="3319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8" name="Rectangle 38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9" name="Rectangle 42"/>
          <p:cNvSpPr>
            <a:spLocks noChangeArrowheads="1"/>
          </p:cNvSpPr>
          <p:nvPr/>
        </p:nvSpPr>
        <p:spPr bwMode="auto">
          <a:xfrm>
            <a:off x="0" y="33575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70" name="Rectangle 44"/>
          <p:cNvSpPr>
            <a:spLocks noChangeArrowheads="1"/>
          </p:cNvSpPr>
          <p:nvPr/>
        </p:nvSpPr>
        <p:spPr bwMode="auto">
          <a:xfrm>
            <a:off x="0" y="33480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71" name="Rectangle 58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72" name="Rectangle 60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15373" name="Group 77"/>
          <p:cNvGrpSpPr>
            <a:grpSpLocks/>
          </p:cNvGrpSpPr>
          <p:nvPr/>
        </p:nvGrpSpPr>
        <p:grpSpPr bwMode="auto">
          <a:xfrm>
            <a:off x="0" y="765175"/>
            <a:ext cx="4859338" cy="2376488"/>
            <a:chOff x="113" y="815"/>
            <a:chExt cx="3319" cy="1816"/>
          </a:xfrm>
        </p:grpSpPr>
        <p:sp>
          <p:nvSpPr>
            <p:cNvPr id="15417" name="AutoShape 76"/>
            <p:cNvSpPr>
              <a:spLocks noChangeArrowheads="1"/>
            </p:cNvSpPr>
            <p:nvPr/>
          </p:nvSpPr>
          <p:spPr bwMode="auto">
            <a:xfrm rot="5400000" flipH="1">
              <a:off x="2334" y="1380"/>
              <a:ext cx="1497" cy="699"/>
            </a:xfrm>
            <a:prstGeom prst="parallelogram">
              <a:avLst>
                <a:gd name="adj" fmla="val 5354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418" name="AutoShape 20"/>
            <p:cNvSpPr>
              <a:spLocks noChangeArrowheads="1"/>
            </p:cNvSpPr>
            <p:nvPr/>
          </p:nvSpPr>
          <p:spPr bwMode="auto">
            <a:xfrm rot="5400000" flipH="1">
              <a:off x="144" y="1414"/>
              <a:ext cx="1497" cy="699"/>
            </a:xfrm>
            <a:prstGeom prst="parallelogram">
              <a:avLst>
                <a:gd name="adj" fmla="val 5354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419" name="Oval 23"/>
            <p:cNvSpPr>
              <a:spLocks noChangeArrowheads="1"/>
            </p:cNvSpPr>
            <p:nvPr/>
          </p:nvSpPr>
          <p:spPr bwMode="auto">
            <a:xfrm>
              <a:off x="617" y="1362"/>
              <a:ext cx="544" cy="81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420" name="Oval 24"/>
            <p:cNvSpPr>
              <a:spLocks noChangeArrowheads="1"/>
            </p:cNvSpPr>
            <p:nvPr/>
          </p:nvSpPr>
          <p:spPr bwMode="auto">
            <a:xfrm>
              <a:off x="751" y="1592"/>
              <a:ext cx="272" cy="3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421" name="Oval 25"/>
            <p:cNvSpPr>
              <a:spLocks noChangeArrowheads="1"/>
            </p:cNvSpPr>
            <p:nvPr/>
          </p:nvSpPr>
          <p:spPr bwMode="auto">
            <a:xfrm>
              <a:off x="2933" y="1480"/>
              <a:ext cx="318" cy="49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422" name="Line 26"/>
            <p:cNvSpPr>
              <a:spLocks noChangeShapeType="1"/>
            </p:cNvSpPr>
            <p:nvPr/>
          </p:nvSpPr>
          <p:spPr bwMode="auto">
            <a:xfrm>
              <a:off x="884" y="1752"/>
              <a:ext cx="222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23" name="Line 27"/>
            <p:cNvSpPr>
              <a:spLocks noChangeShapeType="1"/>
            </p:cNvSpPr>
            <p:nvPr/>
          </p:nvSpPr>
          <p:spPr bwMode="auto">
            <a:xfrm flipV="1">
              <a:off x="3107" y="935"/>
              <a:ext cx="0" cy="8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24" name="Line 28"/>
            <p:cNvSpPr>
              <a:spLocks noChangeShapeType="1"/>
            </p:cNvSpPr>
            <p:nvPr/>
          </p:nvSpPr>
          <p:spPr bwMode="auto">
            <a:xfrm flipH="1">
              <a:off x="2381" y="1752"/>
              <a:ext cx="726" cy="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25" name="Line 29"/>
            <p:cNvSpPr>
              <a:spLocks noChangeShapeType="1"/>
            </p:cNvSpPr>
            <p:nvPr/>
          </p:nvSpPr>
          <p:spPr bwMode="auto">
            <a:xfrm flipV="1">
              <a:off x="886" y="1071"/>
              <a:ext cx="0" cy="6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26" name="Line 30"/>
            <p:cNvSpPr>
              <a:spLocks noChangeShapeType="1"/>
            </p:cNvSpPr>
            <p:nvPr/>
          </p:nvSpPr>
          <p:spPr bwMode="auto">
            <a:xfrm flipH="1">
              <a:off x="385" y="1744"/>
              <a:ext cx="493" cy="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27" name="Line 31"/>
            <p:cNvSpPr>
              <a:spLocks noChangeShapeType="1"/>
            </p:cNvSpPr>
            <p:nvPr/>
          </p:nvSpPr>
          <p:spPr bwMode="auto">
            <a:xfrm>
              <a:off x="884" y="1578"/>
              <a:ext cx="2223" cy="1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28" name="Line 32"/>
            <p:cNvSpPr>
              <a:spLocks noChangeShapeType="1"/>
            </p:cNvSpPr>
            <p:nvPr/>
          </p:nvSpPr>
          <p:spPr bwMode="auto">
            <a:xfrm flipV="1">
              <a:off x="884" y="1741"/>
              <a:ext cx="2202" cy="1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29" name="Line 35"/>
            <p:cNvSpPr>
              <a:spLocks noChangeShapeType="1"/>
            </p:cNvSpPr>
            <p:nvPr/>
          </p:nvSpPr>
          <p:spPr bwMode="auto">
            <a:xfrm>
              <a:off x="884" y="1344"/>
              <a:ext cx="2177" cy="6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30" name="Line 36"/>
            <p:cNvSpPr>
              <a:spLocks noChangeShapeType="1"/>
            </p:cNvSpPr>
            <p:nvPr/>
          </p:nvSpPr>
          <p:spPr bwMode="auto">
            <a:xfrm flipV="1">
              <a:off x="887" y="1480"/>
              <a:ext cx="2220" cy="7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5431" name="Object 37"/>
            <p:cNvGraphicFramePr>
              <a:graphicFrameLocks noChangeAspect="1"/>
            </p:cNvGraphicFramePr>
            <p:nvPr/>
          </p:nvGraphicFramePr>
          <p:xfrm>
            <a:off x="567" y="815"/>
            <a:ext cx="196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964" name="Equation" r:id="rId3" imgW="126835" imgH="202936" progId="Equation.DSMT4">
                    <p:embed/>
                  </p:oleObj>
                </mc:Choice>
                <mc:Fallback>
                  <p:oleObj name="Equation" r:id="rId3" imgW="126835" imgH="202936" progId="Equation.DSMT4">
                    <p:embed/>
                    <p:pic>
                      <p:nvPicPr>
                        <p:cNvPr id="0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7" y="815"/>
                          <a:ext cx="196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432" name="Object 39"/>
            <p:cNvGraphicFramePr>
              <a:graphicFrameLocks noChangeAspect="1"/>
            </p:cNvGraphicFramePr>
            <p:nvPr/>
          </p:nvGraphicFramePr>
          <p:xfrm>
            <a:off x="113" y="1979"/>
            <a:ext cx="207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965" name="Equation" r:id="rId5" imgW="126780" imgH="164814" progId="Equation.DSMT4">
                    <p:embed/>
                  </p:oleObj>
                </mc:Choice>
                <mc:Fallback>
                  <p:oleObj name="Equation" r:id="rId5" imgW="126780" imgH="164814" progId="Equation.DSMT4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3" y="1979"/>
                          <a:ext cx="207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433" name="Object 41"/>
            <p:cNvGraphicFramePr>
              <a:graphicFrameLocks noChangeAspect="1"/>
            </p:cNvGraphicFramePr>
            <p:nvPr/>
          </p:nvGraphicFramePr>
          <p:xfrm>
            <a:off x="2789" y="844"/>
            <a:ext cx="23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966" name="Equation" r:id="rId7" imgW="126835" imgH="139518" progId="Equation.DSMT4">
                    <p:embed/>
                  </p:oleObj>
                </mc:Choice>
                <mc:Fallback>
                  <p:oleObj name="Equation" r:id="rId7" imgW="126835" imgH="139518" progId="Equation.DSMT4">
                    <p:embed/>
                    <p:pic>
                      <p:nvPicPr>
                        <p:cNvPr id="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9" y="844"/>
                          <a:ext cx="236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434" name="Object 43"/>
            <p:cNvGraphicFramePr>
              <a:graphicFrameLocks noChangeAspect="1"/>
            </p:cNvGraphicFramePr>
            <p:nvPr/>
          </p:nvGraphicFramePr>
          <p:xfrm>
            <a:off x="2109" y="2069"/>
            <a:ext cx="240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967" name="Equation" r:id="rId9" imgW="139579" imgH="164957" progId="Equation.DSMT4">
                    <p:embed/>
                  </p:oleObj>
                </mc:Choice>
                <mc:Fallback>
                  <p:oleObj name="Equation" r:id="rId9" imgW="139579" imgH="164957" progId="Equation.DSMT4">
                    <p:embed/>
                    <p:pic>
                      <p:nvPicPr>
                        <p:cNvPr id="0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09" y="2069"/>
                          <a:ext cx="240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435" name="Object 57"/>
            <p:cNvGraphicFramePr>
              <a:graphicFrameLocks noChangeAspect="1"/>
            </p:cNvGraphicFramePr>
            <p:nvPr/>
          </p:nvGraphicFramePr>
          <p:xfrm>
            <a:off x="703" y="2387"/>
            <a:ext cx="454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968" name="Equation" r:id="rId11" imgW="368140" imgH="203112" progId="Equation.DSMT4">
                    <p:embed/>
                  </p:oleObj>
                </mc:Choice>
                <mc:Fallback>
                  <p:oleObj name="Equation" r:id="rId11" imgW="368140" imgH="203112" progId="Equation.DSMT4">
                    <p:embed/>
                    <p:pic>
                      <p:nvPicPr>
                        <p:cNvPr id="0" name="Object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3" y="2387"/>
                          <a:ext cx="454" cy="2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436" name="Object 59"/>
            <p:cNvGraphicFramePr>
              <a:graphicFrameLocks noChangeAspect="1"/>
            </p:cNvGraphicFramePr>
            <p:nvPr/>
          </p:nvGraphicFramePr>
          <p:xfrm>
            <a:off x="2880" y="2296"/>
            <a:ext cx="544" cy="3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969" name="Equation" r:id="rId13" imgW="381000" imgH="228600" progId="Equation.DSMT4">
                    <p:embed/>
                  </p:oleObj>
                </mc:Choice>
                <mc:Fallback>
                  <p:oleObj name="Equation" r:id="rId13" imgW="381000" imgH="228600" progId="Equation.DSMT4">
                    <p:embed/>
                    <p:pic>
                      <p:nvPicPr>
                        <p:cNvPr id="0" name="Object 5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0" y="2296"/>
                          <a:ext cx="544" cy="3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374" name="Rectangle 62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75" name="Rectangle 64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76" name="Rectangle 66"/>
          <p:cNvSpPr>
            <a:spLocks noChangeArrowheads="1"/>
          </p:cNvSpPr>
          <p:nvPr/>
        </p:nvSpPr>
        <p:spPr bwMode="auto">
          <a:xfrm>
            <a:off x="0" y="33480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77" name="Rectangle 70"/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78" name="Rectangle 79"/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5379" name="Object 80"/>
          <p:cNvGraphicFramePr>
            <a:graphicFrameLocks noChangeAspect="1"/>
          </p:cNvGraphicFramePr>
          <p:nvPr/>
        </p:nvGraphicFramePr>
        <p:xfrm>
          <a:off x="4846638" y="2060575"/>
          <a:ext cx="29686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70" name="Equation" r:id="rId15" imgW="126725" imgH="177415" progId="Equation.DSMT4">
                  <p:embed/>
                </p:oleObj>
              </mc:Choice>
              <mc:Fallback>
                <p:oleObj name="Equation" r:id="rId15" imgW="126725" imgH="177415" progId="Equation.DSMT4">
                  <p:embed/>
                  <p:pic>
                    <p:nvPicPr>
                      <p:cNvPr id="0" name="Object 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6638" y="2060575"/>
                        <a:ext cx="296862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380" name="Group 84"/>
          <p:cNvGrpSpPr>
            <a:grpSpLocks/>
          </p:cNvGrpSpPr>
          <p:nvPr/>
        </p:nvGrpSpPr>
        <p:grpSpPr bwMode="auto">
          <a:xfrm>
            <a:off x="539750" y="4365625"/>
            <a:ext cx="4537075" cy="1800225"/>
            <a:chOff x="644" y="2750"/>
            <a:chExt cx="3007" cy="1251"/>
          </a:xfrm>
        </p:grpSpPr>
        <p:sp>
          <p:nvSpPr>
            <p:cNvPr id="15396" name="Line 46"/>
            <p:cNvSpPr>
              <a:spLocks noChangeShapeType="1"/>
            </p:cNvSpPr>
            <p:nvPr/>
          </p:nvSpPr>
          <p:spPr bwMode="auto">
            <a:xfrm>
              <a:off x="884" y="3295"/>
              <a:ext cx="222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97" name="Line 48"/>
            <p:cNvSpPr>
              <a:spLocks noChangeShapeType="1"/>
            </p:cNvSpPr>
            <p:nvPr/>
          </p:nvSpPr>
          <p:spPr bwMode="auto">
            <a:xfrm flipV="1">
              <a:off x="886" y="2750"/>
              <a:ext cx="0" cy="9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98" name="Line 49"/>
            <p:cNvSpPr>
              <a:spLocks noChangeShapeType="1"/>
            </p:cNvSpPr>
            <p:nvPr/>
          </p:nvSpPr>
          <p:spPr bwMode="auto">
            <a:xfrm>
              <a:off x="884" y="2887"/>
              <a:ext cx="2223" cy="6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99" name="Line 51"/>
            <p:cNvSpPr>
              <a:spLocks noChangeShapeType="1"/>
            </p:cNvSpPr>
            <p:nvPr/>
          </p:nvSpPr>
          <p:spPr bwMode="auto">
            <a:xfrm flipV="1">
              <a:off x="3107" y="2750"/>
              <a:ext cx="0" cy="9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00" name="Line 52"/>
            <p:cNvSpPr>
              <a:spLocks noChangeShapeType="1"/>
            </p:cNvSpPr>
            <p:nvPr/>
          </p:nvSpPr>
          <p:spPr bwMode="auto">
            <a:xfrm>
              <a:off x="657" y="2894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01" name="Line 53"/>
            <p:cNvSpPr>
              <a:spLocks noChangeShapeType="1"/>
            </p:cNvSpPr>
            <p:nvPr/>
          </p:nvSpPr>
          <p:spPr bwMode="auto">
            <a:xfrm>
              <a:off x="657" y="3289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02" name="Line 54"/>
            <p:cNvSpPr>
              <a:spLocks noChangeShapeType="1"/>
            </p:cNvSpPr>
            <p:nvPr/>
          </p:nvSpPr>
          <p:spPr bwMode="auto">
            <a:xfrm>
              <a:off x="3107" y="3294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03" name="Line 55"/>
            <p:cNvSpPr>
              <a:spLocks noChangeShapeType="1"/>
            </p:cNvSpPr>
            <p:nvPr/>
          </p:nvSpPr>
          <p:spPr bwMode="auto">
            <a:xfrm>
              <a:off x="3107" y="3521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04" name="Line 56"/>
            <p:cNvSpPr>
              <a:spLocks noChangeShapeType="1"/>
            </p:cNvSpPr>
            <p:nvPr/>
          </p:nvSpPr>
          <p:spPr bwMode="auto">
            <a:xfrm>
              <a:off x="2290" y="3067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5405" name="Object 61"/>
            <p:cNvGraphicFramePr>
              <a:graphicFrameLocks noChangeAspect="1"/>
            </p:cNvGraphicFramePr>
            <p:nvPr/>
          </p:nvGraphicFramePr>
          <p:xfrm>
            <a:off x="2925" y="3702"/>
            <a:ext cx="499" cy="2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971" name="Equation" r:id="rId17" imgW="381000" imgH="228600" progId="Equation.DSMT4">
                    <p:embed/>
                  </p:oleObj>
                </mc:Choice>
                <mc:Fallback>
                  <p:oleObj name="Equation" r:id="rId17" imgW="381000" imgH="228600" progId="Equation.DSMT4">
                    <p:embed/>
                    <p:pic>
                      <p:nvPicPr>
                        <p:cNvPr id="0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5" y="3702"/>
                          <a:ext cx="499" cy="2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406" name="Object 63"/>
            <p:cNvGraphicFramePr>
              <a:graphicFrameLocks noChangeAspect="1"/>
            </p:cNvGraphicFramePr>
            <p:nvPr/>
          </p:nvGraphicFramePr>
          <p:xfrm>
            <a:off x="657" y="3702"/>
            <a:ext cx="499" cy="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972" name="Equation" r:id="rId18" imgW="368140" imgH="203112" progId="Equation.DSMT4">
                    <p:embed/>
                  </p:oleObj>
                </mc:Choice>
                <mc:Fallback>
                  <p:oleObj name="Equation" r:id="rId18" imgW="368140" imgH="203112" progId="Equation.DSMT4">
                    <p:embed/>
                    <p:pic>
                      <p:nvPicPr>
                        <p:cNvPr id="0" name="Object 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7" y="3702"/>
                          <a:ext cx="499" cy="2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407" name="Line 67"/>
            <p:cNvSpPr>
              <a:spLocks noChangeShapeType="1"/>
            </p:cNvSpPr>
            <p:nvPr/>
          </p:nvSpPr>
          <p:spPr bwMode="auto">
            <a:xfrm>
              <a:off x="748" y="2886"/>
              <a:ext cx="0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5408" name="Object 65"/>
            <p:cNvGraphicFramePr>
              <a:graphicFrameLocks noChangeAspect="1"/>
            </p:cNvGraphicFramePr>
            <p:nvPr/>
          </p:nvGraphicFramePr>
          <p:xfrm>
            <a:off x="644" y="2992"/>
            <a:ext cx="172" cy="1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973" name="Equation" r:id="rId19" imgW="152268" imgH="164957" progId="Equation.DSMT4">
                    <p:embed/>
                  </p:oleObj>
                </mc:Choice>
                <mc:Fallback>
                  <p:oleObj name="Equation" r:id="rId19" imgW="152268" imgH="164957" progId="Equation.DSMT4">
                    <p:embed/>
                    <p:pic>
                      <p:nvPicPr>
                        <p:cNvPr id="0" name="Object 6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4" y="2992"/>
                          <a:ext cx="172" cy="182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409" name="Line 68"/>
            <p:cNvSpPr>
              <a:spLocks noChangeShapeType="1"/>
            </p:cNvSpPr>
            <p:nvPr/>
          </p:nvSpPr>
          <p:spPr bwMode="auto">
            <a:xfrm>
              <a:off x="884" y="3523"/>
              <a:ext cx="222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5410" name="Object 69"/>
            <p:cNvGraphicFramePr>
              <a:graphicFrameLocks noChangeAspect="1"/>
            </p:cNvGraphicFramePr>
            <p:nvPr/>
          </p:nvGraphicFramePr>
          <p:xfrm>
            <a:off x="1882" y="3371"/>
            <a:ext cx="215" cy="2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974" name="Equation" r:id="rId21" imgW="139579" imgH="177646" progId="Equation.DSMT4">
                    <p:embed/>
                  </p:oleObj>
                </mc:Choice>
                <mc:Fallback>
                  <p:oleObj name="Equation" r:id="rId21" imgW="139579" imgH="177646" progId="Equation.DSMT4">
                    <p:embed/>
                    <p:pic>
                      <p:nvPicPr>
                        <p:cNvPr id="0" name="Object 6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2" y="3371"/>
                          <a:ext cx="215" cy="27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411" name="Line 71"/>
            <p:cNvSpPr>
              <a:spLocks noChangeShapeType="1"/>
            </p:cNvSpPr>
            <p:nvPr/>
          </p:nvSpPr>
          <p:spPr bwMode="auto">
            <a:xfrm>
              <a:off x="2290" y="3113"/>
              <a:ext cx="81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5412" name="Object 72"/>
            <p:cNvGraphicFramePr>
              <a:graphicFrameLocks noChangeAspect="1"/>
            </p:cNvGraphicFramePr>
            <p:nvPr/>
          </p:nvGraphicFramePr>
          <p:xfrm>
            <a:off x="2608" y="2952"/>
            <a:ext cx="182" cy="2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975" name="Equation" r:id="rId23" imgW="152334" imgH="228501" progId="Equation.DSMT4">
                    <p:embed/>
                  </p:oleObj>
                </mc:Choice>
                <mc:Fallback>
                  <p:oleObj name="Equation" r:id="rId23" imgW="152334" imgH="228501" progId="Equation.DSMT4">
                    <p:embed/>
                    <p:pic>
                      <p:nvPicPr>
                        <p:cNvPr id="0" name="Object 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08" y="2952"/>
                          <a:ext cx="182" cy="27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413" name="Object 74"/>
            <p:cNvGraphicFramePr>
              <a:graphicFrameLocks noChangeAspect="1"/>
            </p:cNvGraphicFramePr>
            <p:nvPr/>
          </p:nvGraphicFramePr>
          <p:xfrm>
            <a:off x="3334" y="3249"/>
            <a:ext cx="317" cy="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976" name="Equation" r:id="rId25" imgW="304536" imgH="253780" progId="Equation.DSMT4">
                    <p:embed/>
                  </p:oleObj>
                </mc:Choice>
                <mc:Fallback>
                  <p:oleObj name="Equation" r:id="rId25" imgW="304536" imgH="253780" progId="Equation.DSMT4">
                    <p:embed/>
                    <p:pic>
                      <p:nvPicPr>
                        <p:cNvPr id="0" name="Object 7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34" y="3249"/>
                          <a:ext cx="317" cy="26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414" name="Object 78"/>
            <p:cNvGraphicFramePr>
              <a:graphicFrameLocks noChangeAspect="1"/>
            </p:cNvGraphicFramePr>
            <p:nvPr/>
          </p:nvGraphicFramePr>
          <p:xfrm>
            <a:off x="3107" y="3040"/>
            <a:ext cx="187" cy="2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977" name="Equation" r:id="rId27" imgW="126725" imgH="177415" progId="Equation.DSMT4">
                    <p:embed/>
                  </p:oleObj>
                </mc:Choice>
                <mc:Fallback>
                  <p:oleObj name="Equation" r:id="rId27" imgW="126725" imgH="177415" progId="Equation.DSMT4">
                    <p:embed/>
                    <p:pic>
                      <p:nvPicPr>
                        <p:cNvPr id="0" name="Object 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7" y="3040"/>
                          <a:ext cx="187" cy="2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415" name="Line 82"/>
            <p:cNvSpPr>
              <a:spLocks noChangeShapeType="1"/>
            </p:cNvSpPr>
            <p:nvPr/>
          </p:nvSpPr>
          <p:spPr bwMode="auto">
            <a:xfrm>
              <a:off x="3334" y="3022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16" name="Line 83"/>
            <p:cNvSpPr>
              <a:spLocks noChangeShapeType="1"/>
            </p:cNvSpPr>
            <p:nvPr/>
          </p:nvSpPr>
          <p:spPr bwMode="auto">
            <a:xfrm flipV="1">
              <a:off x="3350" y="3521"/>
              <a:ext cx="0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381" name="Text Box 86"/>
          <p:cNvSpPr txBox="1">
            <a:spLocks noChangeArrowheads="1"/>
          </p:cNvSpPr>
          <p:nvPr/>
        </p:nvSpPr>
        <p:spPr bwMode="auto">
          <a:xfrm>
            <a:off x="2255566" y="2887095"/>
            <a:ext cx="62865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(a)</a:t>
            </a:r>
          </a:p>
        </p:txBody>
      </p:sp>
      <p:sp>
        <p:nvSpPr>
          <p:cNvPr id="15382" name="Text Box 87"/>
          <p:cNvSpPr txBox="1">
            <a:spLocks noChangeArrowheads="1"/>
          </p:cNvSpPr>
          <p:nvPr/>
        </p:nvSpPr>
        <p:spPr bwMode="auto">
          <a:xfrm>
            <a:off x="2230106" y="5787602"/>
            <a:ext cx="649288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(b)</a:t>
            </a:r>
          </a:p>
        </p:txBody>
      </p:sp>
      <p:sp>
        <p:nvSpPr>
          <p:cNvPr id="15383" name="Text Box 88"/>
          <p:cNvSpPr txBox="1">
            <a:spLocks noChangeArrowheads="1"/>
          </p:cNvSpPr>
          <p:nvPr/>
        </p:nvSpPr>
        <p:spPr bwMode="auto">
          <a:xfrm>
            <a:off x="5219700" y="1052513"/>
            <a:ext cx="3744913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/>
              <a:t>对射到出瞳面         上，距轴</a:t>
            </a:r>
            <a:r>
              <a:rPr lang="en-US" altLang="zh-CN" sz="2400"/>
              <a:t>z</a:t>
            </a:r>
            <a:r>
              <a:rPr lang="zh-CN" altLang="en-US" sz="2400"/>
              <a:t>为恒定距离    的这些光线的         值为</a:t>
            </a:r>
          </a:p>
        </p:txBody>
      </p:sp>
      <p:graphicFrame>
        <p:nvGraphicFramePr>
          <p:cNvPr id="15384" name="Object 89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7164388" y="1123950"/>
          <a:ext cx="649287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78" name="Equation" r:id="rId28" imgW="368140" imgH="203112" progId="Equation.DSMT4">
                  <p:embed/>
                </p:oleObj>
              </mc:Choice>
              <mc:Fallback>
                <p:oleObj name="Equation" r:id="rId28" imgW="368140" imgH="203112" progId="Equation.DSMT4">
                  <p:embed/>
                  <p:pic>
                    <p:nvPicPr>
                      <p:cNvPr id="0" name="Object 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388" y="1123950"/>
                        <a:ext cx="649287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85" name="Object 91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7308850" y="1484313"/>
          <a:ext cx="265113" cy="28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79" name="Equation" r:id="rId30" imgW="152268" imgH="164957" progId="Equation.DSMT4">
                  <p:embed/>
                </p:oleObj>
              </mc:Choice>
              <mc:Fallback>
                <p:oleObj name="Equation" r:id="rId30" imgW="152268" imgH="164957" progId="Equation.DSMT4">
                  <p:embed/>
                  <p:pic>
                    <p:nvPicPr>
                      <p:cNvPr id="0" name="Object 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8850" y="1484313"/>
                        <a:ext cx="265113" cy="287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86" name="Object 94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5961063" y="1819275"/>
          <a:ext cx="647700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80" name="Equation" r:id="rId32" imgW="380835" imgH="215806" progId="Equation.DSMT4">
                  <p:embed/>
                </p:oleObj>
              </mc:Choice>
              <mc:Fallback>
                <p:oleObj name="Equation" r:id="rId32" imgW="380835" imgH="215806" progId="Equation.DSMT4">
                  <p:embed/>
                  <p:pic>
                    <p:nvPicPr>
                      <p:cNvPr id="0" name="Object 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1063" y="1819275"/>
                        <a:ext cx="647700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87" name="Object 97"/>
          <p:cNvGraphicFramePr>
            <a:graphicFrameLocks noGrp="1" noChangeAspect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123185111"/>
              </p:ext>
            </p:extLst>
          </p:nvPr>
        </p:nvGraphicFramePr>
        <p:xfrm>
          <a:off x="5435600" y="2349500"/>
          <a:ext cx="3348038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81" name="Equation" r:id="rId34" imgW="1562100" imgH="215900" progId="Equation.DSMT4">
                  <p:embed/>
                </p:oleObj>
              </mc:Choice>
              <mc:Fallback>
                <p:oleObj name="Equation" r:id="rId34" imgW="1562100" imgH="215900" progId="Equation.DSMT4">
                  <p:embed/>
                  <p:pic>
                    <p:nvPicPr>
                      <p:cNvPr id="0" name="Object 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2349500"/>
                        <a:ext cx="3348038" cy="461963"/>
                      </a:xfrm>
                      <a:prstGeom prst="rect">
                        <a:avLst/>
                      </a:prstGeom>
                      <a:solidFill>
                        <a:srgbClr val="D5FFFF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88" name="Text Box 100"/>
          <p:cNvSpPr txBox="1">
            <a:spLocks noChangeArrowheads="1"/>
          </p:cNvSpPr>
          <p:nvPr/>
        </p:nvSpPr>
        <p:spPr bwMode="auto">
          <a:xfrm>
            <a:off x="5364163" y="3141663"/>
            <a:ext cx="360045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/>
              <a:t>不同的    将对应射到      平面上沿中心在             半径为     的圆上不同点的光线。因为               </a:t>
            </a:r>
            <a:r>
              <a:rPr lang="en-US" altLang="zh-CN" sz="2400"/>
              <a:t>,</a:t>
            </a:r>
            <a:r>
              <a:rPr lang="zh-CN" altLang="en-US" sz="2400"/>
              <a:t>所以</a:t>
            </a:r>
          </a:p>
        </p:txBody>
      </p:sp>
      <p:graphicFrame>
        <p:nvGraphicFramePr>
          <p:cNvPr id="15389" name="Object 101"/>
          <p:cNvGraphicFramePr>
            <a:graphicFrameLocks noChangeAspect="1"/>
          </p:cNvGraphicFramePr>
          <p:nvPr/>
        </p:nvGraphicFramePr>
        <p:xfrm>
          <a:off x="6376988" y="3217863"/>
          <a:ext cx="304800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82" name="Equation" r:id="rId36" imgW="139579" imgH="164957" progId="Equation.DSMT4">
                  <p:embed/>
                </p:oleObj>
              </mc:Choice>
              <mc:Fallback>
                <p:oleObj name="Equation" r:id="rId36" imgW="139579" imgH="164957" progId="Equation.DSMT4">
                  <p:embed/>
                  <p:pic>
                    <p:nvPicPr>
                      <p:cNvPr id="0" name="Object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6988" y="3217863"/>
                        <a:ext cx="304800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90" name="Object 102"/>
          <p:cNvGraphicFramePr>
            <a:graphicFrameLocks noChangeAspect="1"/>
          </p:cNvGraphicFramePr>
          <p:nvPr/>
        </p:nvGraphicFramePr>
        <p:xfrm>
          <a:off x="8243888" y="3179763"/>
          <a:ext cx="576262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83" name="Equation" r:id="rId38" imgW="368140" imgH="203112" progId="Equation.DSMT4">
                  <p:embed/>
                </p:oleObj>
              </mc:Choice>
              <mc:Fallback>
                <p:oleObj name="Equation" r:id="rId38" imgW="368140" imgH="203112" progId="Equation.DSMT4">
                  <p:embed/>
                  <p:pic>
                    <p:nvPicPr>
                      <p:cNvPr id="0" name="Object 1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43888" y="3179763"/>
                        <a:ext cx="576262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91" name="Object 103"/>
          <p:cNvGraphicFramePr>
            <a:graphicFrameLocks noChangeAspect="1"/>
          </p:cNvGraphicFramePr>
          <p:nvPr/>
        </p:nvGraphicFramePr>
        <p:xfrm>
          <a:off x="7667625" y="3551238"/>
          <a:ext cx="1152525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84" name="Equation" r:id="rId40" imgW="596641" imgH="203112" progId="Equation.DSMT4">
                  <p:embed/>
                </p:oleObj>
              </mc:Choice>
              <mc:Fallback>
                <p:oleObj name="Equation" r:id="rId40" imgW="596641" imgH="203112" progId="Equation.DSMT4">
                  <p:embed/>
                  <p:pic>
                    <p:nvPicPr>
                      <p:cNvPr id="0" name="Object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7625" y="3551238"/>
                        <a:ext cx="1152525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92" name="Object 104"/>
          <p:cNvGraphicFramePr>
            <a:graphicFrameLocks noChangeAspect="1"/>
          </p:cNvGraphicFramePr>
          <p:nvPr/>
        </p:nvGraphicFramePr>
        <p:xfrm>
          <a:off x="6397625" y="3971925"/>
          <a:ext cx="265113" cy="28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85" name="Equation" r:id="rId42" imgW="152268" imgH="164957" progId="Equation.DSMT4">
                  <p:embed/>
                </p:oleObj>
              </mc:Choice>
              <mc:Fallback>
                <p:oleObj name="Equation" r:id="rId42" imgW="152268" imgH="164957" progId="Equation.DSMT4">
                  <p:embed/>
                  <p:pic>
                    <p:nvPicPr>
                      <p:cNvPr id="0" name="Object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7625" y="3971925"/>
                        <a:ext cx="265113" cy="287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93" name="Object 105"/>
          <p:cNvGraphicFramePr>
            <a:graphicFrameLocks noChangeAspect="1"/>
          </p:cNvGraphicFramePr>
          <p:nvPr/>
        </p:nvGraphicFramePr>
        <p:xfrm>
          <a:off x="7380288" y="4221163"/>
          <a:ext cx="863600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86" name="Equation" r:id="rId43" imgW="431613" imgH="228501" progId="Equation.DSMT4">
                  <p:embed/>
                </p:oleObj>
              </mc:Choice>
              <mc:Fallback>
                <p:oleObj name="Equation" r:id="rId43" imgW="431613" imgH="228501" progId="Equation.DSMT4">
                  <p:embed/>
                  <p:pic>
                    <p:nvPicPr>
                      <p:cNvPr id="0" name="Object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0288" y="4221163"/>
                        <a:ext cx="863600" cy="461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94" name="Object 10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9031592"/>
              </p:ext>
            </p:extLst>
          </p:nvPr>
        </p:nvGraphicFramePr>
        <p:xfrm>
          <a:off x="5651500" y="5013325"/>
          <a:ext cx="3168650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87" name="Equation" r:id="rId45" imgW="1447172" imgH="266584" progId="Equation.DSMT4">
                  <p:embed/>
                </p:oleObj>
              </mc:Choice>
              <mc:Fallback>
                <p:oleObj name="Equation" r:id="rId45" imgW="1447172" imgH="266584" progId="Equation.DSMT4">
                  <p:embed/>
                  <p:pic>
                    <p:nvPicPr>
                      <p:cNvPr id="0" name="Object 1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5013325"/>
                        <a:ext cx="3168650" cy="582613"/>
                      </a:xfrm>
                      <a:prstGeom prst="rect">
                        <a:avLst/>
                      </a:prstGeom>
                      <a:solidFill>
                        <a:srgbClr val="D5FFFF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95" name="Object 10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1934471"/>
              </p:ext>
            </p:extLst>
          </p:nvPr>
        </p:nvGraphicFramePr>
        <p:xfrm>
          <a:off x="5652150" y="5589588"/>
          <a:ext cx="958850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88" name="Equation" r:id="rId47" imgW="431640" imgH="253800" progId="Equation.DSMT4">
                  <p:embed/>
                </p:oleObj>
              </mc:Choice>
              <mc:Fallback>
                <p:oleObj name="Equation" r:id="rId47" imgW="431640" imgH="253800" progId="Equation.DSMT4">
                  <p:embed/>
                  <p:pic>
                    <p:nvPicPr>
                      <p:cNvPr id="0" name="Object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150" y="5589588"/>
                        <a:ext cx="958850" cy="563562"/>
                      </a:xfrm>
                      <a:prstGeom prst="rect">
                        <a:avLst/>
                      </a:prstGeom>
                      <a:solidFill>
                        <a:srgbClr val="D5FFFF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0" y="3319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391" name="Rectangle 8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392" name="Rectangle 9"/>
          <p:cNvSpPr>
            <a:spLocks noChangeArrowheads="1"/>
          </p:cNvSpPr>
          <p:nvPr/>
        </p:nvSpPr>
        <p:spPr bwMode="auto">
          <a:xfrm>
            <a:off x="0" y="33575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393" name="Rectangle 10"/>
          <p:cNvSpPr>
            <a:spLocks noChangeArrowheads="1"/>
          </p:cNvSpPr>
          <p:nvPr/>
        </p:nvSpPr>
        <p:spPr bwMode="auto">
          <a:xfrm>
            <a:off x="0" y="33480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394" name="Rectangle 11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395" name="Rectangle 12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396" name="Rectangle 34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397" name="Rectangle 35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398" name="Rectangle 36"/>
          <p:cNvSpPr>
            <a:spLocks noChangeArrowheads="1"/>
          </p:cNvSpPr>
          <p:nvPr/>
        </p:nvSpPr>
        <p:spPr bwMode="auto">
          <a:xfrm>
            <a:off x="0" y="33480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6399" name="Object 68"/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609755184"/>
              </p:ext>
            </p:extLst>
          </p:nvPr>
        </p:nvGraphicFramePr>
        <p:xfrm>
          <a:off x="179388" y="1196975"/>
          <a:ext cx="8713787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30" name="Equation" r:id="rId3" imgW="3937000" imgH="482600" progId="Equation.DSMT4">
                  <p:embed/>
                </p:oleObj>
              </mc:Choice>
              <mc:Fallback>
                <p:oleObj name="Equation" r:id="rId3" imgW="3937000" imgH="482600" progId="Equation.DSMT4">
                  <p:embed/>
                  <p:pic>
                    <p:nvPicPr>
                      <p:cNvPr id="0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1196975"/>
                        <a:ext cx="8713787" cy="1152525"/>
                      </a:xfrm>
                      <a:prstGeom prst="rect">
                        <a:avLst/>
                      </a:prstGeom>
                      <a:solidFill>
                        <a:srgbClr val="D5FFFF"/>
                      </a:solidFill>
                      <a:ln>
                        <a:solidFill>
                          <a:srgbClr val="00B0F0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00" name="Object 91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1909359367"/>
              </p:ext>
            </p:extLst>
          </p:nvPr>
        </p:nvGraphicFramePr>
        <p:xfrm>
          <a:off x="1692275" y="4365625"/>
          <a:ext cx="4751388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31" name="Equation" r:id="rId5" imgW="2057400" imgH="266700" progId="Equation.DSMT4">
                  <p:embed/>
                </p:oleObj>
              </mc:Choice>
              <mc:Fallback>
                <p:oleObj name="Equation" r:id="rId5" imgW="2057400" imgH="266700" progId="Equation.DSMT4">
                  <p:embed/>
                  <p:pic>
                    <p:nvPicPr>
                      <p:cNvPr id="0" name="Object 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4365625"/>
                        <a:ext cx="4751388" cy="668338"/>
                      </a:xfrm>
                      <a:prstGeom prst="rect">
                        <a:avLst/>
                      </a:prstGeom>
                      <a:solidFill>
                        <a:srgbClr val="D5FFFF"/>
                      </a:solidFill>
                      <a:ln>
                        <a:solidFill>
                          <a:srgbClr val="00B0F0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01" name="Text Box 80"/>
          <p:cNvSpPr txBox="1">
            <a:spLocks noChangeArrowheads="1"/>
          </p:cNvSpPr>
          <p:nvPr/>
        </p:nvSpPr>
        <p:spPr bwMode="auto">
          <a:xfrm>
            <a:off x="250825" y="549275"/>
            <a:ext cx="285115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因此像差简化为</a:t>
            </a:r>
          </a:p>
        </p:txBody>
      </p:sp>
      <p:sp>
        <p:nvSpPr>
          <p:cNvPr id="16402" name="Text Box 85"/>
          <p:cNvSpPr txBox="1">
            <a:spLocks noChangeArrowheads="1"/>
          </p:cNvSpPr>
          <p:nvPr/>
        </p:nvSpPr>
        <p:spPr bwMode="auto">
          <a:xfrm>
            <a:off x="179388" y="2603500"/>
            <a:ext cx="408463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>
                <a:solidFill>
                  <a:srgbClr val="CC3300"/>
                </a:solidFill>
                <a:latin typeface="宋体" panose="02010600030101010101" pitchFamily="2" charset="-122"/>
              </a:rPr>
              <a:t>1.</a:t>
            </a:r>
            <a:r>
              <a:rPr lang="en-US" altLang="zh-CN" sz="3600">
                <a:solidFill>
                  <a:srgbClr val="CC3300"/>
                </a:solidFill>
              </a:rPr>
              <a:t> </a:t>
            </a:r>
            <a:r>
              <a:rPr lang="zh-CN" altLang="en-US" sz="3600">
                <a:solidFill>
                  <a:srgbClr val="CC3300"/>
                </a:solidFill>
              </a:rPr>
              <a:t>球差 即球面像差</a:t>
            </a:r>
          </a:p>
        </p:txBody>
      </p:sp>
      <p:grpSp>
        <p:nvGrpSpPr>
          <p:cNvPr id="16403" name="Group 99"/>
          <p:cNvGrpSpPr>
            <a:grpSpLocks/>
          </p:cNvGrpSpPr>
          <p:nvPr/>
        </p:nvGrpSpPr>
        <p:grpSpPr bwMode="auto">
          <a:xfrm>
            <a:off x="323850" y="5229225"/>
            <a:ext cx="8496301" cy="1006475"/>
            <a:chOff x="204" y="3294"/>
            <a:chExt cx="5352" cy="634"/>
          </a:xfrm>
        </p:grpSpPr>
        <p:sp>
          <p:nvSpPr>
            <p:cNvPr id="16408" name="Text Box 94"/>
            <p:cNvSpPr txBox="1">
              <a:spLocks noChangeArrowheads="1"/>
            </p:cNvSpPr>
            <p:nvPr/>
          </p:nvSpPr>
          <p:spPr bwMode="auto">
            <a:xfrm>
              <a:off x="204" y="3294"/>
              <a:ext cx="5307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dirty="0"/>
                <a:t>即使存在其他像差时，对于一</a:t>
              </a:r>
              <a:r>
                <a:rPr lang="zh-CN" altLang="en-US" dirty="0" smtClean="0"/>
                <a:t>轴</a:t>
              </a:r>
              <a:r>
                <a:rPr lang="zh-CN" altLang="en-US" dirty="0"/>
                <a:t>上</a:t>
              </a:r>
              <a:r>
                <a:rPr lang="zh-CN" altLang="en-US" dirty="0" smtClean="0"/>
                <a:t>物                         </a:t>
              </a:r>
              <a:r>
                <a:rPr lang="zh-CN" altLang="en-US" dirty="0"/>
                <a:t>像差仍然由上式给出</a:t>
              </a:r>
              <a:r>
                <a:rPr lang="en-US" altLang="zh-CN" dirty="0"/>
                <a:t>,</a:t>
              </a:r>
              <a:r>
                <a:rPr lang="zh-CN" altLang="en-US" dirty="0"/>
                <a:t>其他的像差对此没有贡献。</a:t>
              </a:r>
            </a:p>
          </p:txBody>
        </p:sp>
        <p:graphicFrame>
          <p:nvGraphicFramePr>
            <p:cNvPr id="16409" name="Object 9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81675205"/>
                </p:ext>
              </p:extLst>
            </p:nvPr>
          </p:nvGraphicFramePr>
          <p:xfrm>
            <a:off x="4150" y="3294"/>
            <a:ext cx="1406" cy="3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632" name="Equation" r:id="rId7" imgW="927100" imgH="228600" progId="Equation.DSMT4">
                    <p:embed/>
                  </p:oleObj>
                </mc:Choice>
                <mc:Fallback>
                  <p:oleObj name="Equation" r:id="rId7" imgW="927100" imgH="228600" progId="Equation.DSMT4">
                    <p:embed/>
                    <p:pic>
                      <p:nvPicPr>
                        <p:cNvPr id="0" name="Object 9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50" y="3294"/>
                          <a:ext cx="1406" cy="3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404" name="Group 98"/>
          <p:cNvGrpSpPr>
            <a:grpSpLocks/>
          </p:cNvGrpSpPr>
          <p:nvPr/>
        </p:nvGrpSpPr>
        <p:grpSpPr bwMode="auto">
          <a:xfrm>
            <a:off x="180975" y="3446460"/>
            <a:ext cx="8296275" cy="549275"/>
            <a:chOff x="282" y="2171"/>
            <a:chExt cx="5226" cy="346"/>
          </a:xfrm>
        </p:grpSpPr>
        <p:sp>
          <p:nvSpPr>
            <p:cNvPr id="16406" name="Text Box 87"/>
            <p:cNvSpPr txBox="1">
              <a:spLocks noChangeArrowheads="1"/>
            </p:cNvSpPr>
            <p:nvPr/>
          </p:nvSpPr>
          <p:spPr bwMode="auto">
            <a:xfrm>
              <a:off x="282" y="2171"/>
              <a:ext cx="5226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/>
                <a:t>如果只是系数</a:t>
              </a:r>
              <a:r>
                <a:rPr lang="en-US" altLang="zh-CN"/>
                <a:t>A</a:t>
              </a:r>
              <a:r>
                <a:rPr lang="zh-CN" altLang="en-US"/>
                <a:t>不为零</a:t>
              </a:r>
              <a:r>
                <a:rPr lang="en-US" altLang="zh-CN"/>
                <a:t>,</a:t>
              </a:r>
              <a:r>
                <a:rPr lang="zh-CN" altLang="en-US"/>
                <a:t>则沿             方向的像差为</a:t>
              </a:r>
            </a:p>
          </p:txBody>
        </p:sp>
        <p:graphicFrame>
          <p:nvGraphicFramePr>
            <p:cNvPr id="16407" name="Object 8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46070040"/>
                </p:ext>
              </p:extLst>
            </p:nvPr>
          </p:nvGraphicFramePr>
          <p:xfrm>
            <a:off x="3390" y="2204"/>
            <a:ext cx="567" cy="2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633" name="Equation" r:id="rId9" imgW="330120" imgH="164880" progId="Equation.DSMT4">
                    <p:embed/>
                  </p:oleObj>
                </mc:Choice>
                <mc:Fallback>
                  <p:oleObj name="Equation" r:id="rId9" imgW="330120" imgH="164880" progId="Equation.DSMT4">
                    <p:embed/>
                    <p:pic>
                      <p:nvPicPr>
                        <p:cNvPr id="0" name="Object 8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90" y="2204"/>
                          <a:ext cx="567" cy="2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405" name="Rectangle 100"/>
          <p:cNvSpPr>
            <a:spLocks noChangeArrowheads="1"/>
          </p:cNvSpPr>
          <p:nvPr/>
        </p:nvSpPr>
        <p:spPr bwMode="auto">
          <a:xfrm>
            <a:off x="3995738" y="2654300"/>
            <a:ext cx="4411662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CC3300"/>
                </a:solidFill>
              </a:rPr>
              <a:t>（</a:t>
            </a:r>
            <a:r>
              <a:rPr lang="en-US" altLang="zh-CN">
                <a:solidFill>
                  <a:srgbClr val="CC3300"/>
                </a:solidFill>
              </a:rPr>
              <a:t>Spherical Aberration</a:t>
            </a:r>
            <a:r>
              <a:rPr lang="zh-CN" altLang="en-US">
                <a:solidFill>
                  <a:srgbClr val="CC3300"/>
                </a:solidFill>
              </a:rPr>
              <a:t>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image1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15410" y="2931233"/>
            <a:ext cx="1964533" cy="2035970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hape 192"/>
          <p:cNvSpPr/>
          <p:nvPr/>
        </p:nvSpPr>
        <p:spPr>
          <a:xfrm>
            <a:off x="5364110" y="5085230"/>
            <a:ext cx="3101811" cy="1456874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3200"/>
            </a:pPr>
            <a:r>
              <a:rPr sz="2250" dirty="0"/>
              <a:t>Roger Bacon</a:t>
            </a:r>
          </a:p>
          <a:p>
            <a:pPr>
              <a:defRPr sz="2400"/>
            </a:pPr>
            <a:r>
              <a:rPr sz="1687" dirty="0"/>
              <a:t>(约1219~1292)</a:t>
            </a:r>
          </a:p>
          <a:p>
            <a:pPr>
              <a:defRPr sz="2400"/>
            </a:pPr>
            <a:r>
              <a:rPr sz="1687" dirty="0" err="1"/>
              <a:t>英国学者</a:t>
            </a:r>
            <a:endParaRPr sz="1687" dirty="0"/>
          </a:p>
          <a:p>
            <a:pPr>
              <a:defRPr sz="2400">
                <a:solidFill>
                  <a:srgbClr val="FF2600"/>
                </a:solidFill>
              </a:defRPr>
            </a:pPr>
            <a:r>
              <a:rPr sz="1687" dirty="0" err="1"/>
              <a:t>研究了光在各种介质中的传播</a:t>
            </a:r>
            <a:r>
              <a:rPr sz="1687" dirty="0"/>
              <a:t>，</a:t>
            </a:r>
          </a:p>
          <a:p>
            <a:pPr>
              <a:defRPr sz="2400">
                <a:solidFill>
                  <a:srgbClr val="FF2600"/>
                </a:solidFill>
              </a:defRPr>
            </a:pPr>
            <a:r>
              <a:rPr sz="1687" dirty="0" err="1"/>
              <a:t>发明了眼镜</a:t>
            </a:r>
            <a:endParaRPr sz="1687" dirty="0"/>
          </a:p>
        </p:txBody>
      </p:sp>
      <p:pic>
        <p:nvPicPr>
          <p:cNvPr id="193" name="image2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5470" y="3949218"/>
            <a:ext cx="4040912" cy="2676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14.jpeg"/>
          <p:cNvPicPr>
            <a:picLocks noChangeAspect="1"/>
          </p:cNvPicPr>
          <p:nvPr/>
        </p:nvPicPr>
        <p:blipFill>
          <a:blip r:embed="rId4">
            <a:extLst/>
          </a:blip>
          <a:srcRect t="17217" b="31740"/>
          <a:stretch>
            <a:fillRect/>
          </a:stretch>
        </p:blipFill>
        <p:spPr>
          <a:xfrm>
            <a:off x="5220090" y="908850"/>
            <a:ext cx="3355174" cy="17125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2.jpeg"/>
          <p:cNvPicPr>
            <a:picLocks noChangeAspect="1"/>
          </p:cNvPicPr>
          <p:nvPr/>
        </p:nvPicPr>
        <p:blipFill>
          <a:blip r:embed="rId5">
            <a:extLst/>
          </a:blip>
          <a:srcRect l="3159" t="210" r="11167" b="5616"/>
          <a:stretch>
            <a:fillRect/>
          </a:stretch>
        </p:blipFill>
        <p:spPr>
          <a:xfrm>
            <a:off x="755470" y="885846"/>
            <a:ext cx="4040912" cy="2942033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104" y="4060"/>
            <a:ext cx="7517019" cy="749873"/>
          </a:xfrm>
          <a:prstGeom prst="rect">
            <a:avLst/>
          </a:prstGeom>
          <a:solidFill>
            <a:srgbClr val="0070C0"/>
          </a:solidFill>
        </p:spPr>
      </p:pic>
    </p:spTree>
    <p:extLst>
      <p:ext uri="{BB962C8B-B14F-4D97-AF65-F5344CB8AC3E}">
        <p14:creationId xmlns:p14="http://schemas.microsoft.com/office/powerpoint/2010/main" val="28598622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414" name="Rectangle 6"/>
          <p:cNvSpPr>
            <a:spLocks noChangeArrowheads="1"/>
          </p:cNvSpPr>
          <p:nvPr/>
        </p:nvSpPr>
        <p:spPr bwMode="auto">
          <a:xfrm>
            <a:off x="0" y="3319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415" name="Rectangle 7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416" name="Rectangle 8"/>
          <p:cNvSpPr>
            <a:spLocks noChangeArrowheads="1"/>
          </p:cNvSpPr>
          <p:nvPr/>
        </p:nvSpPr>
        <p:spPr bwMode="auto">
          <a:xfrm>
            <a:off x="0" y="33575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417" name="Rectangle 9"/>
          <p:cNvSpPr>
            <a:spLocks noChangeArrowheads="1"/>
          </p:cNvSpPr>
          <p:nvPr/>
        </p:nvSpPr>
        <p:spPr bwMode="auto">
          <a:xfrm>
            <a:off x="0" y="33480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418" name="Rectangle 10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419" name="Rectangle 11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420" name="Rectangle 13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421" name="Rectangle 14"/>
          <p:cNvSpPr>
            <a:spLocks noChangeArrowheads="1"/>
          </p:cNvSpPr>
          <p:nvPr/>
        </p:nvSpPr>
        <p:spPr bwMode="auto">
          <a:xfrm>
            <a:off x="0" y="33480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7422" name="Object 16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2292787680"/>
              </p:ext>
            </p:extLst>
          </p:nvPr>
        </p:nvGraphicFramePr>
        <p:xfrm>
          <a:off x="2555875" y="549275"/>
          <a:ext cx="3384550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56" name="Equation" r:id="rId3" imgW="1180588" imgH="380835" progId="Equation.DSMT4">
                  <p:embed/>
                </p:oleObj>
              </mc:Choice>
              <mc:Fallback>
                <p:oleObj name="Equation" r:id="rId3" imgW="1180588" imgH="380835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549275"/>
                        <a:ext cx="3384550" cy="1008063"/>
                      </a:xfrm>
                      <a:prstGeom prst="rect">
                        <a:avLst/>
                      </a:prstGeom>
                      <a:solidFill>
                        <a:srgbClr val="D5FFFF"/>
                      </a:solidFill>
                      <a:ln>
                        <a:solidFill>
                          <a:srgbClr val="00B0F0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3" name="Text Box 17"/>
          <p:cNvSpPr txBox="1">
            <a:spLocks noChangeArrowheads="1"/>
          </p:cNvSpPr>
          <p:nvPr/>
        </p:nvSpPr>
        <p:spPr bwMode="auto">
          <a:xfrm>
            <a:off x="250825" y="549275"/>
            <a:ext cx="949325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因此</a:t>
            </a:r>
          </a:p>
        </p:txBody>
      </p:sp>
      <p:graphicFrame>
        <p:nvGraphicFramePr>
          <p:cNvPr id="17424" name="Object 3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7092950" y="1557338"/>
          <a:ext cx="935038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57" name="Equation" r:id="rId5" imgW="342603" imgH="215713" progId="Equation.DSMT4">
                  <p:embed/>
                </p:oleObj>
              </mc:Choice>
              <mc:Fallback>
                <p:oleObj name="Equation" r:id="rId5" imgW="342603" imgH="215713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2950" y="1557338"/>
                        <a:ext cx="935038" cy="588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25" name="Object 21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395288" y="1628775"/>
          <a:ext cx="1081087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58" name="Equation" r:id="rId7" imgW="495085" imgH="228501" progId="Equation.DSMT4">
                  <p:embed/>
                </p:oleObj>
              </mc:Choice>
              <mc:Fallback>
                <p:oleObj name="Equation" r:id="rId7" imgW="495085" imgH="228501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1628775"/>
                        <a:ext cx="1081087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6" name="Text Box 20"/>
          <p:cNvSpPr txBox="1">
            <a:spLocks noChangeArrowheads="1"/>
          </p:cNvSpPr>
          <p:nvPr/>
        </p:nvSpPr>
        <p:spPr bwMode="auto">
          <a:xfrm>
            <a:off x="1619250" y="1570038"/>
            <a:ext cx="70564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/>
              <a:t>分别表示光线的交点对近轴像点沿</a:t>
            </a:r>
          </a:p>
        </p:txBody>
      </p:sp>
      <p:sp>
        <p:nvSpPr>
          <p:cNvPr id="17427" name="Text Box 33"/>
          <p:cNvSpPr txBox="1">
            <a:spLocks noChangeArrowheads="1"/>
          </p:cNvSpPr>
          <p:nvPr/>
        </p:nvSpPr>
        <p:spPr bwMode="auto">
          <a:xfrm>
            <a:off x="250825" y="2068513"/>
            <a:ext cx="8640763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/>
              <a:t>方向的偏差。因此射到出瞳面上距轴为恒定距离的   这些光线和近轴像平面相交成一个圆</a:t>
            </a:r>
            <a:r>
              <a:rPr lang="en-US" altLang="zh-CN" sz="2800" dirty="0"/>
              <a:t>,</a:t>
            </a:r>
            <a:r>
              <a:rPr lang="zh-CN" altLang="en-US" sz="2800" dirty="0"/>
              <a:t>圆的半径         ，  圆心在近轴像</a:t>
            </a:r>
            <a:r>
              <a:rPr lang="zh-CN" altLang="en-US" sz="2800" dirty="0" smtClean="0"/>
              <a:t>点</a:t>
            </a:r>
            <a:r>
              <a:rPr lang="en-US" altLang="zh-CN" sz="2800" dirty="0" smtClean="0"/>
              <a:t>O</a:t>
            </a:r>
            <a:r>
              <a:rPr lang="zh-CN" altLang="en-US" sz="2800" dirty="0" smtClean="0"/>
              <a:t>。</a:t>
            </a:r>
            <a:r>
              <a:rPr lang="zh-CN" altLang="en-US" sz="2800" dirty="0"/>
              <a:t>如图 ，在有这种像差的情况下点物的像是一个亮的圆斑。</a:t>
            </a:r>
          </a:p>
        </p:txBody>
      </p:sp>
      <p:graphicFrame>
        <p:nvGraphicFramePr>
          <p:cNvPr id="17428" name="Object 35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8172450" y="2133600"/>
          <a:ext cx="39846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59" name="Equation" r:id="rId9" imgW="152268" imgH="164957" progId="Equation.DSMT4">
                  <p:embed/>
                </p:oleObj>
              </mc:Choice>
              <mc:Fallback>
                <p:oleObj name="Equation" r:id="rId9" imgW="152268" imgH="164957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72450" y="2133600"/>
                        <a:ext cx="398463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2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3340228"/>
              </p:ext>
            </p:extLst>
          </p:nvPr>
        </p:nvGraphicFramePr>
        <p:xfrm>
          <a:off x="7703344" y="2456447"/>
          <a:ext cx="649288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60" name="Equation" r:id="rId11" imgW="304536" imgH="253780" progId="Equation.DSMT4">
                  <p:embed/>
                </p:oleObj>
              </mc:Choice>
              <mc:Fallback>
                <p:oleObj name="Equation" r:id="rId11" imgW="304536" imgH="253780" progId="Equation.DSMT4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03344" y="2456447"/>
                        <a:ext cx="649288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430" name="Group 40"/>
          <p:cNvGrpSpPr>
            <a:grpSpLocks/>
          </p:cNvGrpSpPr>
          <p:nvPr/>
        </p:nvGrpSpPr>
        <p:grpSpPr bwMode="auto">
          <a:xfrm>
            <a:off x="1619250" y="3860800"/>
            <a:ext cx="5113338" cy="2592388"/>
            <a:chOff x="113" y="815"/>
            <a:chExt cx="3319" cy="1816"/>
          </a:xfrm>
        </p:grpSpPr>
        <p:sp>
          <p:nvSpPr>
            <p:cNvPr id="17431" name="AutoShape 41"/>
            <p:cNvSpPr>
              <a:spLocks noChangeArrowheads="1"/>
            </p:cNvSpPr>
            <p:nvPr/>
          </p:nvSpPr>
          <p:spPr bwMode="auto">
            <a:xfrm rot="5400000" flipH="1">
              <a:off x="2334" y="1380"/>
              <a:ext cx="1497" cy="699"/>
            </a:xfrm>
            <a:prstGeom prst="parallelogram">
              <a:avLst>
                <a:gd name="adj" fmla="val 5354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432" name="AutoShape 42"/>
            <p:cNvSpPr>
              <a:spLocks noChangeArrowheads="1"/>
            </p:cNvSpPr>
            <p:nvPr/>
          </p:nvSpPr>
          <p:spPr bwMode="auto">
            <a:xfrm rot="5400000" flipH="1">
              <a:off x="144" y="1414"/>
              <a:ext cx="1497" cy="699"/>
            </a:xfrm>
            <a:prstGeom prst="parallelogram">
              <a:avLst>
                <a:gd name="adj" fmla="val 5354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433" name="Oval 43"/>
            <p:cNvSpPr>
              <a:spLocks noChangeArrowheads="1"/>
            </p:cNvSpPr>
            <p:nvPr/>
          </p:nvSpPr>
          <p:spPr bwMode="auto">
            <a:xfrm>
              <a:off x="617" y="1362"/>
              <a:ext cx="544" cy="81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434" name="Oval 44"/>
            <p:cNvSpPr>
              <a:spLocks noChangeArrowheads="1"/>
            </p:cNvSpPr>
            <p:nvPr/>
          </p:nvSpPr>
          <p:spPr bwMode="auto">
            <a:xfrm>
              <a:off x="751" y="1592"/>
              <a:ext cx="272" cy="3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435" name="Oval 45"/>
            <p:cNvSpPr>
              <a:spLocks noChangeArrowheads="1"/>
            </p:cNvSpPr>
            <p:nvPr/>
          </p:nvSpPr>
          <p:spPr bwMode="auto">
            <a:xfrm>
              <a:off x="2933" y="1480"/>
              <a:ext cx="318" cy="49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436" name="Line 46"/>
            <p:cNvSpPr>
              <a:spLocks noChangeShapeType="1"/>
            </p:cNvSpPr>
            <p:nvPr/>
          </p:nvSpPr>
          <p:spPr bwMode="auto">
            <a:xfrm>
              <a:off x="884" y="1752"/>
              <a:ext cx="222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7" name="Line 47"/>
            <p:cNvSpPr>
              <a:spLocks noChangeShapeType="1"/>
            </p:cNvSpPr>
            <p:nvPr/>
          </p:nvSpPr>
          <p:spPr bwMode="auto">
            <a:xfrm flipV="1">
              <a:off x="3107" y="935"/>
              <a:ext cx="0" cy="8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8" name="Line 48"/>
            <p:cNvSpPr>
              <a:spLocks noChangeShapeType="1"/>
            </p:cNvSpPr>
            <p:nvPr/>
          </p:nvSpPr>
          <p:spPr bwMode="auto">
            <a:xfrm flipH="1">
              <a:off x="2381" y="1752"/>
              <a:ext cx="726" cy="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9" name="Line 49"/>
            <p:cNvSpPr>
              <a:spLocks noChangeShapeType="1"/>
            </p:cNvSpPr>
            <p:nvPr/>
          </p:nvSpPr>
          <p:spPr bwMode="auto">
            <a:xfrm flipV="1">
              <a:off x="886" y="1071"/>
              <a:ext cx="0" cy="6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40" name="Line 50"/>
            <p:cNvSpPr>
              <a:spLocks noChangeShapeType="1"/>
            </p:cNvSpPr>
            <p:nvPr/>
          </p:nvSpPr>
          <p:spPr bwMode="auto">
            <a:xfrm flipH="1">
              <a:off x="385" y="1744"/>
              <a:ext cx="493" cy="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41" name="Line 51"/>
            <p:cNvSpPr>
              <a:spLocks noChangeShapeType="1"/>
            </p:cNvSpPr>
            <p:nvPr/>
          </p:nvSpPr>
          <p:spPr bwMode="auto">
            <a:xfrm>
              <a:off x="884" y="1578"/>
              <a:ext cx="2223" cy="1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42" name="Line 52"/>
            <p:cNvSpPr>
              <a:spLocks noChangeShapeType="1"/>
            </p:cNvSpPr>
            <p:nvPr/>
          </p:nvSpPr>
          <p:spPr bwMode="auto">
            <a:xfrm flipV="1">
              <a:off x="884" y="1741"/>
              <a:ext cx="2202" cy="1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43" name="Line 53"/>
            <p:cNvSpPr>
              <a:spLocks noChangeShapeType="1"/>
            </p:cNvSpPr>
            <p:nvPr/>
          </p:nvSpPr>
          <p:spPr bwMode="auto">
            <a:xfrm>
              <a:off x="884" y="1344"/>
              <a:ext cx="2177" cy="6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44" name="Line 54"/>
            <p:cNvSpPr>
              <a:spLocks noChangeShapeType="1"/>
            </p:cNvSpPr>
            <p:nvPr/>
          </p:nvSpPr>
          <p:spPr bwMode="auto">
            <a:xfrm flipV="1">
              <a:off x="887" y="1480"/>
              <a:ext cx="2220" cy="7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7445" name="Object 55"/>
            <p:cNvGraphicFramePr>
              <a:graphicFrameLocks noChangeAspect="1"/>
            </p:cNvGraphicFramePr>
            <p:nvPr/>
          </p:nvGraphicFramePr>
          <p:xfrm>
            <a:off x="567" y="815"/>
            <a:ext cx="196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61" name="Equation" r:id="rId13" imgW="126835" imgH="202936" progId="Equation.DSMT4">
                    <p:embed/>
                  </p:oleObj>
                </mc:Choice>
                <mc:Fallback>
                  <p:oleObj name="Equation" r:id="rId13" imgW="126835" imgH="202936" progId="Equation.DSMT4">
                    <p:embed/>
                    <p:pic>
                      <p:nvPicPr>
                        <p:cNvPr id="0" name="Object 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7" y="815"/>
                          <a:ext cx="196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46" name="Object 56"/>
            <p:cNvGraphicFramePr>
              <a:graphicFrameLocks noChangeAspect="1"/>
            </p:cNvGraphicFramePr>
            <p:nvPr/>
          </p:nvGraphicFramePr>
          <p:xfrm>
            <a:off x="113" y="1979"/>
            <a:ext cx="207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62" name="Equation" r:id="rId15" imgW="126780" imgH="164814" progId="Equation.DSMT4">
                    <p:embed/>
                  </p:oleObj>
                </mc:Choice>
                <mc:Fallback>
                  <p:oleObj name="Equation" r:id="rId15" imgW="126780" imgH="164814" progId="Equation.DSMT4">
                    <p:embed/>
                    <p:pic>
                      <p:nvPicPr>
                        <p:cNvPr id="0" name="Object 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3" y="1979"/>
                          <a:ext cx="207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47" name="Object 57"/>
            <p:cNvGraphicFramePr>
              <a:graphicFrameLocks noChangeAspect="1"/>
            </p:cNvGraphicFramePr>
            <p:nvPr/>
          </p:nvGraphicFramePr>
          <p:xfrm>
            <a:off x="2789" y="844"/>
            <a:ext cx="23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63" name="Equation" r:id="rId17" imgW="126835" imgH="139518" progId="Equation.DSMT4">
                    <p:embed/>
                  </p:oleObj>
                </mc:Choice>
                <mc:Fallback>
                  <p:oleObj name="Equation" r:id="rId17" imgW="126835" imgH="139518" progId="Equation.DSMT4">
                    <p:embed/>
                    <p:pic>
                      <p:nvPicPr>
                        <p:cNvPr id="0" name="Object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9" y="844"/>
                          <a:ext cx="236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48" name="Object 58"/>
            <p:cNvGraphicFramePr>
              <a:graphicFrameLocks noChangeAspect="1"/>
            </p:cNvGraphicFramePr>
            <p:nvPr/>
          </p:nvGraphicFramePr>
          <p:xfrm>
            <a:off x="2109" y="2069"/>
            <a:ext cx="240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64" name="Equation" r:id="rId19" imgW="139579" imgH="164957" progId="Equation.DSMT4">
                    <p:embed/>
                  </p:oleObj>
                </mc:Choice>
                <mc:Fallback>
                  <p:oleObj name="Equation" r:id="rId19" imgW="139579" imgH="164957" progId="Equation.DSMT4">
                    <p:embed/>
                    <p:pic>
                      <p:nvPicPr>
                        <p:cNvPr id="0" name="Object 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09" y="2069"/>
                          <a:ext cx="240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49" name="Object 59"/>
            <p:cNvGraphicFramePr>
              <a:graphicFrameLocks noChangeAspect="1"/>
            </p:cNvGraphicFramePr>
            <p:nvPr/>
          </p:nvGraphicFramePr>
          <p:xfrm>
            <a:off x="703" y="2387"/>
            <a:ext cx="454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65" name="Equation" r:id="rId21" imgW="368140" imgH="203112" progId="Equation.DSMT4">
                    <p:embed/>
                  </p:oleObj>
                </mc:Choice>
                <mc:Fallback>
                  <p:oleObj name="Equation" r:id="rId21" imgW="368140" imgH="203112" progId="Equation.DSMT4">
                    <p:embed/>
                    <p:pic>
                      <p:nvPicPr>
                        <p:cNvPr id="0" name="Object 5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3" y="2387"/>
                          <a:ext cx="454" cy="2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50" name="Object 60"/>
            <p:cNvGraphicFramePr>
              <a:graphicFrameLocks noChangeAspect="1"/>
            </p:cNvGraphicFramePr>
            <p:nvPr/>
          </p:nvGraphicFramePr>
          <p:xfrm>
            <a:off x="2880" y="2296"/>
            <a:ext cx="544" cy="3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66" name="Equation" r:id="rId23" imgW="381000" imgH="228600" progId="Equation.DSMT4">
                    <p:embed/>
                  </p:oleObj>
                </mc:Choice>
                <mc:Fallback>
                  <p:oleObj name="Equation" r:id="rId23" imgW="381000" imgH="228600" progId="Equation.DSMT4">
                    <p:embed/>
                    <p:pic>
                      <p:nvPicPr>
                        <p:cNvPr id="0" name="Object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0" y="2296"/>
                          <a:ext cx="544" cy="3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0" y="3319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8439" name="Rectangle 7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8440" name="Rectangle 8"/>
          <p:cNvSpPr>
            <a:spLocks noChangeArrowheads="1"/>
          </p:cNvSpPr>
          <p:nvPr/>
        </p:nvSpPr>
        <p:spPr bwMode="auto">
          <a:xfrm>
            <a:off x="0" y="33575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8441" name="Rectangle 9"/>
          <p:cNvSpPr>
            <a:spLocks noChangeArrowheads="1"/>
          </p:cNvSpPr>
          <p:nvPr/>
        </p:nvSpPr>
        <p:spPr bwMode="auto">
          <a:xfrm>
            <a:off x="0" y="33480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8442" name="Rectangle 10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8443" name="Rectangle 11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8444" name="Rectangle 12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8445" name="Object 21"/>
          <p:cNvGraphicFramePr>
            <a:graphicFrameLocks noChangeAspect="1"/>
          </p:cNvGraphicFramePr>
          <p:nvPr/>
        </p:nvGraphicFramePr>
        <p:xfrm>
          <a:off x="6854825" y="412750"/>
          <a:ext cx="649288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43" name="Equation" r:id="rId3" imgW="304536" imgH="266469" progId="Equation.DSMT4">
                  <p:embed/>
                </p:oleObj>
              </mc:Choice>
              <mc:Fallback>
                <p:oleObj name="Equation" r:id="rId3" imgW="304536" imgH="266469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4825" y="412750"/>
                        <a:ext cx="649288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446" name="Group 46"/>
          <p:cNvGrpSpPr>
            <a:grpSpLocks/>
          </p:cNvGrpSpPr>
          <p:nvPr/>
        </p:nvGrpSpPr>
        <p:grpSpPr bwMode="auto">
          <a:xfrm>
            <a:off x="466725" y="4149725"/>
            <a:ext cx="4824413" cy="2087563"/>
            <a:chOff x="644" y="2750"/>
            <a:chExt cx="3007" cy="1251"/>
          </a:xfrm>
        </p:grpSpPr>
        <p:sp>
          <p:nvSpPr>
            <p:cNvPr id="18462" name="Line 47"/>
            <p:cNvSpPr>
              <a:spLocks noChangeShapeType="1"/>
            </p:cNvSpPr>
            <p:nvPr/>
          </p:nvSpPr>
          <p:spPr bwMode="auto">
            <a:xfrm>
              <a:off x="884" y="3295"/>
              <a:ext cx="222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63" name="Line 48"/>
            <p:cNvSpPr>
              <a:spLocks noChangeShapeType="1"/>
            </p:cNvSpPr>
            <p:nvPr/>
          </p:nvSpPr>
          <p:spPr bwMode="auto">
            <a:xfrm flipV="1">
              <a:off x="886" y="2750"/>
              <a:ext cx="0" cy="9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64" name="Line 49"/>
            <p:cNvSpPr>
              <a:spLocks noChangeShapeType="1"/>
            </p:cNvSpPr>
            <p:nvPr/>
          </p:nvSpPr>
          <p:spPr bwMode="auto">
            <a:xfrm>
              <a:off x="884" y="2887"/>
              <a:ext cx="2223" cy="6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65" name="Line 50"/>
            <p:cNvSpPr>
              <a:spLocks noChangeShapeType="1"/>
            </p:cNvSpPr>
            <p:nvPr/>
          </p:nvSpPr>
          <p:spPr bwMode="auto">
            <a:xfrm flipV="1">
              <a:off x="3107" y="2750"/>
              <a:ext cx="0" cy="9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66" name="Line 51"/>
            <p:cNvSpPr>
              <a:spLocks noChangeShapeType="1"/>
            </p:cNvSpPr>
            <p:nvPr/>
          </p:nvSpPr>
          <p:spPr bwMode="auto">
            <a:xfrm>
              <a:off x="657" y="2894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67" name="Line 52"/>
            <p:cNvSpPr>
              <a:spLocks noChangeShapeType="1"/>
            </p:cNvSpPr>
            <p:nvPr/>
          </p:nvSpPr>
          <p:spPr bwMode="auto">
            <a:xfrm>
              <a:off x="657" y="3289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68" name="Line 53"/>
            <p:cNvSpPr>
              <a:spLocks noChangeShapeType="1"/>
            </p:cNvSpPr>
            <p:nvPr/>
          </p:nvSpPr>
          <p:spPr bwMode="auto">
            <a:xfrm>
              <a:off x="3107" y="3294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69" name="Line 54"/>
            <p:cNvSpPr>
              <a:spLocks noChangeShapeType="1"/>
            </p:cNvSpPr>
            <p:nvPr/>
          </p:nvSpPr>
          <p:spPr bwMode="auto">
            <a:xfrm>
              <a:off x="3107" y="3521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70" name="Line 55"/>
            <p:cNvSpPr>
              <a:spLocks noChangeShapeType="1"/>
            </p:cNvSpPr>
            <p:nvPr/>
          </p:nvSpPr>
          <p:spPr bwMode="auto">
            <a:xfrm>
              <a:off x="2290" y="3067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8471" name="Object 56"/>
            <p:cNvGraphicFramePr>
              <a:graphicFrameLocks noChangeAspect="1"/>
            </p:cNvGraphicFramePr>
            <p:nvPr/>
          </p:nvGraphicFramePr>
          <p:xfrm>
            <a:off x="2925" y="3702"/>
            <a:ext cx="499" cy="2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144" name="Equation" r:id="rId5" imgW="381000" imgH="228600" progId="Equation.DSMT4">
                    <p:embed/>
                  </p:oleObj>
                </mc:Choice>
                <mc:Fallback>
                  <p:oleObj name="Equation" r:id="rId5" imgW="381000" imgH="228600" progId="Equation.DSMT4">
                    <p:embed/>
                    <p:pic>
                      <p:nvPicPr>
                        <p:cNvPr id="0" name="Object 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5" y="3702"/>
                          <a:ext cx="499" cy="2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72" name="Object 57"/>
            <p:cNvGraphicFramePr>
              <a:graphicFrameLocks noChangeAspect="1"/>
            </p:cNvGraphicFramePr>
            <p:nvPr/>
          </p:nvGraphicFramePr>
          <p:xfrm>
            <a:off x="657" y="3702"/>
            <a:ext cx="499" cy="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145" name="Equation" r:id="rId7" imgW="368140" imgH="203112" progId="Equation.DSMT4">
                    <p:embed/>
                  </p:oleObj>
                </mc:Choice>
                <mc:Fallback>
                  <p:oleObj name="Equation" r:id="rId7" imgW="368140" imgH="203112" progId="Equation.DSMT4">
                    <p:embed/>
                    <p:pic>
                      <p:nvPicPr>
                        <p:cNvPr id="0" name="Object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7" y="3702"/>
                          <a:ext cx="499" cy="2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73" name="Line 58"/>
            <p:cNvSpPr>
              <a:spLocks noChangeShapeType="1"/>
            </p:cNvSpPr>
            <p:nvPr/>
          </p:nvSpPr>
          <p:spPr bwMode="auto">
            <a:xfrm>
              <a:off x="748" y="2886"/>
              <a:ext cx="0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8474" name="Object 59"/>
            <p:cNvGraphicFramePr>
              <a:graphicFrameLocks noChangeAspect="1"/>
            </p:cNvGraphicFramePr>
            <p:nvPr/>
          </p:nvGraphicFramePr>
          <p:xfrm>
            <a:off x="644" y="2992"/>
            <a:ext cx="172" cy="1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146" name="Equation" r:id="rId9" imgW="152268" imgH="164957" progId="Equation.DSMT4">
                    <p:embed/>
                  </p:oleObj>
                </mc:Choice>
                <mc:Fallback>
                  <p:oleObj name="Equation" r:id="rId9" imgW="152268" imgH="164957" progId="Equation.DSMT4">
                    <p:embed/>
                    <p:pic>
                      <p:nvPicPr>
                        <p:cNvPr id="0" name="Object 5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4" y="2992"/>
                          <a:ext cx="172" cy="182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75" name="Line 60"/>
            <p:cNvSpPr>
              <a:spLocks noChangeShapeType="1"/>
            </p:cNvSpPr>
            <p:nvPr/>
          </p:nvSpPr>
          <p:spPr bwMode="auto">
            <a:xfrm>
              <a:off x="884" y="3523"/>
              <a:ext cx="222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8476" name="Object 61"/>
            <p:cNvGraphicFramePr>
              <a:graphicFrameLocks noChangeAspect="1"/>
            </p:cNvGraphicFramePr>
            <p:nvPr/>
          </p:nvGraphicFramePr>
          <p:xfrm>
            <a:off x="1882" y="3371"/>
            <a:ext cx="215" cy="2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147" name="Equation" r:id="rId11" imgW="139579" imgH="177646" progId="Equation.DSMT4">
                    <p:embed/>
                  </p:oleObj>
                </mc:Choice>
                <mc:Fallback>
                  <p:oleObj name="Equation" r:id="rId11" imgW="139579" imgH="177646" progId="Equation.DSMT4">
                    <p:embed/>
                    <p:pic>
                      <p:nvPicPr>
                        <p:cNvPr id="0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2" y="3371"/>
                          <a:ext cx="215" cy="27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77" name="Line 62"/>
            <p:cNvSpPr>
              <a:spLocks noChangeShapeType="1"/>
            </p:cNvSpPr>
            <p:nvPr/>
          </p:nvSpPr>
          <p:spPr bwMode="auto">
            <a:xfrm>
              <a:off x="2290" y="3113"/>
              <a:ext cx="81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8478" name="Object 6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74895768"/>
                </p:ext>
              </p:extLst>
            </p:nvPr>
          </p:nvGraphicFramePr>
          <p:xfrm>
            <a:off x="2608" y="2836"/>
            <a:ext cx="182" cy="2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148" name="Equation" r:id="rId13" imgW="152334" imgH="228501" progId="Equation.DSMT4">
                    <p:embed/>
                  </p:oleObj>
                </mc:Choice>
                <mc:Fallback>
                  <p:oleObj name="Equation" r:id="rId13" imgW="152334" imgH="228501" progId="Equation.DSMT4">
                    <p:embed/>
                    <p:pic>
                      <p:nvPicPr>
                        <p:cNvPr id="0" name="Object 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08" y="2836"/>
                          <a:ext cx="182" cy="2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79" name="Object 64"/>
            <p:cNvGraphicFramePr>
              <a:graphicFrameLocks noChangeAspect="1"/>
            </p:cNvGraphicFramePr>
            <p:nvPr/>
          </p:nvGraphicFramePr>
          <p:xfrm>
            <a:off x="3334" y="3249"/>
            <a:ext cx="317" cy="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149" name="Equation" r:id="rId15" imgW="304536" imgH="253780" progId="Equation.DSMT4">
                    <p:embed/>
                  </p:oleObj>
                </mc:Choice>
                <mc:Fallback>
                  <p:oleObj name="Equation" r:id="rId15" imgW="304536" imgH="253780" progId="Equation.DSMT4">
                    <p:embed/>
                    <p:pic>
                      <p:nvPicPr>
                        <p:cNvPr id="0" name="Object 6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34" y="3249"/>
                          <a:ext cx="317" cy="26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80" name="Object 65"/>
            <p:cNvGraphicFramePr>
              <a:graphicFrameLocks noChangeAspect="1"/>
            </p:cNvGraphicFramePr>
            <p:nvPr/>
          </p:nvGraphicFramePr>
          <p:xfrm>
            <a:off x="3107" y="3040"/>
            <a:ext cx="187" cy="2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150" name="Equation" r:id="rId17" imgW="126725" imgH="177415" progId="Equation.DSMT4">
                    <p:embed/>
                  </p:oleObj>
                </mc:Choice>
                <mc:Fallback>
                  <p:oleObj name="Equation" r:id="rId17" imgW="126725" imgH="177415" progId="Equation.DSMT4">
                    <p:embed/>
                    <p:pic>
                      <p:nvPicPr>
                        <p:cNvPr id="0" name="Object 6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7" y="3040"/>
                          <a:ext cx="187" cy="2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81" name="Line 66"/>
            <p:cNvSpPr>
              <a:spLocks noChangeShapeType="1"/>
            </p:cNvSpPr>
            <p:nvPr/>
          </p:nvSpPr>
          <p:spPr bwMode="auto">
            <a:xfrm>
              <a:off x="3334" y="3022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82" name="Line 67"/>
            <p:cNvSpPr>
              <a:spLocks noChangeShapeType="1"/>
            </p:cNvSpPr>
            <p:nvPr/>
          </p:nvSpPr>
          <p:spPr bwMode="auto">
            <a:xfrm flipV="1">
              <a:off x="3350" y="3521"/>
              <a:ext cx="0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8447" name="Text Box 72"/>
          <p:cNvSpPr txBox="1">
            <a:spLocks noChangeArrowheads="1"/>
          </p:cNvSpPr>
          <p:nvPr/>
        </p:nvSpPr>
        <p:spPr bwMode="auto">
          <a:xfrm>
            <a:off x="127000" y="1925638"/>
            <a:ext cx="8462963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Clr>
                <a:srgbClr val="CC3300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800" dirty="0"/>
              <a:t>  </a:t>
            </a:r>
            <a:r>
              <a:rPr lang="zh-CN" altLang="en-US" sz="2800" dirty="0">
                <a:solidFill>
                  <a:srgbClr val="CC3300"/>
                </a:solidFill>
              </a:rPr>
              <a:t>边缘焦点</a:t>
            </a:r>
            <a:r>
              <a:rPr lang="zh-CN" altLang="en-US" sz="2800" dirty="0"/>
              <a:t>：当一组平行于轴的光线射到某一透镜  </a:t>
            </a:r>
          </a:p>
          <a:p>
            <a:pPr algn="just" eaLnBrk="1" hangingPunct="1">
              <a:buClr>
                <a:srgbClr val="CC3300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800" dirty="0"/>
              <a:t>    上时，射到透镜边缘的这些光线聚焦于一点成为边</a:t>
            </a:r>
          </a:p>
          <a:p>
            <a:pPr algn="just" eaLnBrk="1" hangingPunct="1">
              <a:buClr>
                <a:srgbClr val="CC3300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800" dirty="0"/>
              <a:t>     缘焦点</a:t>
            </a:r>
            <a:r>
              <a:rPr lang="en-US" altLang="zh-CN" sz="2800" dirty="0"/>
              <a:t>M</a:t>
            </a:r>
            <a:r>
              <a:rPr lang="zh-CN" altLang="en-US" sz="2800" dirty="0"/>
              <a:t>，它与近轴焦点</a:t>
            </a:r>
            <a:r>
              <a:rPr lang="en-US" altLang="zh-CN" sz="2800" dirty="0"/>
              <a:t>N</a:t>
            </a:r>
            <a:r>
              <a:rPr lang="zh-CN" altLang="en-US" sz="2800" dirty="0"/>
              <a:t>不同；</a:t>
            </a:r>
          </a:p>
        </p:txBody>
      </p:sp>
      <p:grpSp>
        <p:nvGrpSpPr>
          <p:cNvPr id="18448" name="Group 85"/>
          <p:cNvGrpSpPr>
            <a:grpSpLocks/>
          </p:cNvGrpSpPr>
          <p:nvPr/>
        </p:nvGrpSpPr>
        <p:grpSpPr bwMode="auto">
          <a:xfrm>
            <a:off x="179388" y="412750"/>
            <a:ext cx="8640762" cy="1009650"/>
            <a:chOff x="113" y="260"/>
            <a:chExt cx="5443" cy="636"/>
          </a:xfrm>
        </p:grpSpPr>
        <p:sp>
          <p:nvSpPr>
            <p:cNvPr id="18460" name="Text Box 19"/>
            <p:cNvSpPr txBox="1">
              <a:spLocks noChangeArrowheads="1"/>
            </p:cNvSpPr>
            <p:nvPr/>
          </p:nvSpPr>
          <p:spPr bwMode="auto">
            <a:xfrm>
              <a:off x="113" y="300"/>
              <a:ext cx="5443" cy="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800"/>
                <a:t>如果出瞳的半径是     </a:t>
              </a:r>
              <a:r>
                <a:rPr lang="zh-CN" altLang="zh-CN" sz="2800"/>
                <a:t>，</a:t>
              </a:r>
              <a:r>
                <a:rPr lang="zh-CN" altLang="en-US" sz="2800"/>
                <a:t>那么像将是半径为         的一个亮斑。</a:t>
              </a:r>
            </a:p>
          </p:txBody>
        </p:sp>
        <p:graphicFrame>
          <p:nvGraphicFramePr>
            <p:cNvPr id="18461" name="Object 20"/>
            <p:cNvGraphicFramePr>
              <a:graphicFrameLocks noChangeAspect="1"/>
            </p:cNvGraphicFramePr>
            <p:nvPr/>
          </p:nvGraphicFramePr>
          <p:xfrm>
            <a:off x="1951" y="260"/>
            <a:ext cx="323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151" name="Equation" r:id="rId19" imgW="203112" imgH="228501" progId="Equation.DSMT4">
                    <p:embed/>
                  </p:oleObj>
                </mc:Choice>
                <mc:Fallback>
                  <p:oleObj name="Equation" r:id="rId19" imgW="203112" imgH="228501" progId="Equation.DSMT4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1" y="260"/>
                          <a:ext cx="323" cy="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449" name="Group 86"/>
          <p:cNvGrpSpPr>
            <a:grpSpLocks/>
          </p:cNvGrpSpPr>
          <p:nvPr/>
        </p:nvGrpSpPr>
        <p:grpSpPr bwMode="auto">
          <a:xfrm>
            <a:off x="153988" y="1417638"/>
            <a:ext cx="6311900" cy="538162"/>
            <a:chOff x="97" y="893"/>
            <a:chExt cx="3976" cy="339"/>
          </a:xfrm>
        </p:grpSpPr>
        <p:sp>
          <p:nvSpPr>
            <p:cNvPr id="18458" name="Text Box 68"/>
            <p:cNvSpPr txBox="1">
              <a:spLocks noChangeArrowheads="1"/>
            </p:cNvSpPr>
            <p:nvPr/>
          </p:nvSpPr>
          <p:spPr bwMode="auto">
            <a:xfrm>
              <a:off x="97" y="905"/>
              <a:ext cx="397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rgbClr val="CC3300"/>
                </a:buClr>
                <a:buSzPct val="75000"/>
                <a:buFont typeface="Wingdings" panose="05000000000000000000" pitchFamily="2" charset="2"/>
                <a:buChar char="v"/>
              </a:pPr>
              <a:r>
                <a:rPr lang="en-US" altLang="zh-CN" sz="2800">
                  <a:solidFill>
                    <a:srgbClr val="CC3300"/>
                  </a:solidFill>
                </a:rPr>
                <a:t>  </a:t>
              </a:r>
              <a:r>
                <a:rPr lang="zh-CN" altLang="en-US" sz="2800">
                  <a:solidFill>
                    <a:srgbClr val="CC3300"/>
                  </a:solidFill>
                </a:rPr>
                <a:t>横向球差</a:t>
              </a:r>
              <a:r>
                <a:rPr lang="zh-CN" altLang="en-US" sz="2800"/>
                <a:t>：距离        表示横向球差；</a:t>
              </a:r>
            </a:p>
          </p:txBody>
        </p:sp>
        <p:graphicFrame>
          <p:nvGraphicFramePr>
            <p:cNvPr id="18459" name="Object 6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60837324"/>
                </p:ext>
              </p:extLst>
            </p:nvPr>
          </p:nvGraphicFramePr>
          <p:xfrm>
            <a:off x="2032" y="893"/>
            <a:ext cx="362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152" name="Equation" r:id="rId21" imgW="304536" imgH="266469" progId="Equation.DSMT4">
                    <p:embed/>
                  </p:oleObj>
                </mc:Choice>
                <mc:Fallback>
                  <p:oleObj name="Equation" r:id="rId21" imgW="304536" imgH="266469" progId="Equation.DSMT4">
                    <p:embed/>
                    <p:pic>
                      <p:nvPicPr>
                        <p:cNvPr id="0" name="Object 6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32" y="893"/>
                          <a:ext cx="362" cy="317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rgbClr val="00B0F0"/>
                          </a:solidFill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8450" name="Object 74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171112415"/>
              </p:ext>
            </p:extLst>
          </p:nvPr>
        </p:nvGraphicFramePr>
        <p:xfrm>
          <a:off x="5580140" y="4581525"/>
          <a:ext cx="3025775" cy="122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3" name="Equation" r:id="rId22" imgW="1307532" imgH="482391" progId="Equation.DSMT4">
                  <p:embed/>
                </p:oleObj>
              </mc:Choice>
              <mc:Fallback>
                <p:oleObj name="Equation" r:id="rId22" imgW="1307532" imgH="482391" progId="Equation.DSMT4">
                  <p:embed/>
                  <p:pic>
                    <p:nvPicPr>
                      <p:cNvPr id="0" name="Object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140" y="4581525"/>
                        <a:ext cx="3025775" cy="1223963"/>
                      </a:xfrm>
                      <a:prstGeom prst="rect">
                        <a:avLst/>
                      </a:prstGeom>
                      <a:solidFill>
                        <a:srgbClr val="D5FFFF"/>
                      </a:solidFill>
                      <a:ln>
                        <a:solidFill>
                          <a:srgbClr val="00B0F0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51" name="Oval 80"/>
          <p:cNvSpPr>
            <a:spLocks noChangeArrowheads="1"/>
          </p:cNvSpPr>
          <p:nvPr/>
        </p:nvSpPr>
        <p:spPr bwMode="auto">
          <a:xfrm>
            <a:off x="3059113" y="4970463"/>
            <a:ext cx="144462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8452" name="Oval 81"/>
          <p:cNvSpPr>
            <a:spLocks noChangeArrowheads="1"/>
          </p:cNvSpPr>
          <p:nvPr/>
        </p:nvSpPr>
        <p:spPr bwMode="auto">
          <a:xfrm>
            <a:off x="4348163" y="4954588"/>
            <a:ext cx="144462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18453" name="Group 87"/>
          <p:cNvGrpSpPr>
            <a:grpSpLocks/>
          </p:cNvGrpSpPr>
          <p:nvPr/>
        </p:nvGrpSpPr>
        <p:grpSpPr bwMode="auto">
          <a:xfrm>
            <a:off x="152400" y="3141663"/>
            <a:ext cx="8570913" cy="1050925"/>
            <a:chOff x="96" y="1979"/>
            <a:chExt cx="5399" cy="662"/>
          </a:xfrm>
        </p:grpSpPr>
        <p:sp>
          <p:nvSpPr>
            <p:cNvPr id="18456" name="Text Box 73"/>
            <p:cNvSpPr txBox="1">
              <a:spLocks noChangeArrowheads="1"/>
            </p:cNvSpPr>
            <p:nvPr/>
          </p:nvSpPr>
          <p:spPr bwMode="auto">
            <a:xfrm>
              <a:off x="96" y="2007"/>
              <a:ext cx="5399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rgbClr val="CC3300"/>
                </a:buClr>
                <a:buSzPct val="75000"/>
                <a:buFont typeface="Wingdings" panose="05000000000000000000" pitchFamily="2" charset="2"/>
                <a:buChar char="v"/>
              </a:pPr>
              <a:r>
                <a:rPr lang="en-US" altLang="zh-CN" sz="2800" dirty="0"/>
                <a:t>  </a:t>
              </a:r>
              <a:r>
                <a:rPr lang="zh-CN" altLang="en-US" sz="2800" dirty="0">
                  <a:solidFill>
                    <a:srgbClr val="CC3300"/>
                  </a:solidFill>
                </a:rPr>
                <a:t>纵向球差</a:t>
              </a:r>
              <a:r>
                <a:rPr lang="zh-CN" altLang="en-US" sz="2800" dirty="0"/>
                <a:t>：     是边缘焦点与近轴焦点之间的距离</a:t>
              </a:r>
              <a:r>
                <a:rPr lang="zh-CN" altLang="en-US" dirty="0"/>
                <a:t>。</a:t>
              </a:r>
            </a:p>
            <a:p>
              <a:pPr eaLnBrk="1" hangingPunct="1">
                <a:buClr>
                  <a:srgbClr val="CC3300"/>
                </a:buClr>
                <a:buSzPct val="75000"/>
                <a:buFont typeface="Wingdings" panose="05000000000000000000" pitchFamily="2" charset="2"/>
                <a:buNone/>
              </a:pPr>
              <a:r>
                <a:rPr lang="zh-CN" altLang="en-US" dirty="0"/>
                <a:t>                        </a:t>
              </a:r>
              <a:r>
                <a:rPr lang="en-US" altLang="zh-CN" b="0" i="1" dirty="0"/>
                <a:t>d</a:t>
              </a:r>
              <a:r>
                <a:rPr lang="en-US" altLang="zh-CN" dirty="0"/>
                <a:t>  </a:t>
              </a:r>
              <a:r>
                <a:rPr lang="zh-CN" altLang="en-US" dirty="0"/>
                <a:t>是出瞳面与像平面间的距离。</a:t>
              </a:r>
            </a:p>
          </p:txBody>
        </p:sp>
        <p:graphicFrame>
          <p:nvGraphicFramePr>
            <p:cNvPr id="18457" name="Object 82"/>
            <p:cNvGraphicFramePr>
              <a:graphicFrameLocks noChangeAspect="1"/>
            </p:cNvGraphicFramePr>
            <p:nvPr/>
          </p:nvGraphicFramePr>
          <p:xfrm>
            <a:off x="1519" y="1979"/>
            <a:ext cx="283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154" name="Equation" r:id="rId24" imgW="177646" imgH="228402" progId="Equation.DSMT4">
                    <p:embed/>
                  </p:oleObj>
                </mc:Choice>
                <mc:Fallback>
                  <p:oleObj name="Equation" r:id="rId24" imgW="177646" imgH="228402" progId="Equation.DSMT4">
                    <p:embed/>
                    <p:pic>
                      <p:nvPicPr>
                        <p:cNvPr id="0" name="Object 8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19" y="1979"/>
                          <a:ext cx="283" cy="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8454" name="Text Box 88"/>
          <p:cNvSpPr txBox="1">
            <a:spLocks noChangeArrowheads="1"/>
          </p:cNvSpPr>
          <p:nvPr/>
        </p:nvSpPr>
        <p:spPr bwMode="auto">
          <a:xfrm>
            <a:off x="2624138" y="4508500"/>
            <a:ext cx="4714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CC3300"/>
                </a:solidFill>
              </a:rPr>
              <a:t>M</a:t>
            </a:r>
          </a:p>
        </p:txBody>
      </p:sp>
      <p:sp>
        <p:nvSpPr>
          <p:cNvPr id="18455" name="Text Box 89"/>
          <p:cNvSpPr txBox="1">
            <a:spLocks noChangeArrowheads="1"/>
          </p:cNvSpPr>
          <p:nvPr/>
        </p:nvSpPr>
        <p:spPr bwMode="auto">
          <a:xfrm>
            <a:off x="4348163" y="5018088"/>
            <a:ext cx="404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CC3300"/>
                </a:solidFill>
              </a:rPr>
              <a:t>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62" name="Rectangle 6"/>
          <p:cNvSpPr>
            <a:spLocks noChangeArrowheads="1"/>
          </p:cNvSpPr>
          <p:nvPr/>
        </p:nvSpPr>
        <p:spPr bwMode="auto">
          <a:xfrm>
            <a:off x="0" y="3319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63" name="Rectangle 7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64" name="Rectangle 8"/>
          <p:cNvSpPr>
            <a:spLocks noChangeArrowheads="1"/>
          </p:cNvSpPr>
          <p:nvPr/>
        </p:nvSpPr>
        <p:spPr bwMode="auto">
          <a:xfrm>
            <a:off x="0" y="33575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65" name="Rectangle 9"/>
          <p:cNvSpPr>
            <a:spLocks noChangeArrowheads="1"/>
          </p:cNvSpPr>
          <p:nvPr/>
        </p:nvSpPr>
        <p:spPr bwMode="auto">
          <a:xfrm>
            <a:off x="0" y="33480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66" name="Rectangle 10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67" name="Rectangle 11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68" name="Rectangle 12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69" name="Text Box 65"/>
          <p:cNvSpPr txBox="1">
            <a:spLocks noChangeArrowheads="1"/>
          </p:cNvSpPr>
          <p:nvPr/>
        </p:nvSpPr>
        <p:spPr bwMode="auto">
          <a:xfrm>
            <a:off x="69850" y="384175"/>
            <a:ext cx="4829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CC3300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/>
              <a:t>  </a:t>
            </a:r>
            <a:r>
              <a:rPr lang="zh-CN" altLang="en-US" sz="2400"/>
              <a:t>近轴光线聚焦在近轴像平面上；</a:t>
            </a:r>
          </a:p>
        </p:txBody>
      </p:sp>
      <p:sp>
        <p:nvSpPr>
          <p:cNvPr id="19470" name="Text Box 37"/>
          <p:cNvSpPr txBox="1">
            <a:spLocks noChangeArrowheads="1"/>
          </p:cNvSpPr>
          <p:nvPr/>
        </p:nvSpPr>
        <p:spPr bwMode="auto">
          <a:xfrm>
            <a:off x="60325" y="806450"/>
            <a:ext cx="87566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CC3300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/>
              <a:t>  </a:t>
            </a:r>
            <a:r>
              <a:rPr lang="zh-CN" altLang="en-US" sz="2400"/>
              <a:t>从半径为     的出射孔的边缘射来的光线聚焦在距离近轴像平</a:t>
            </a:r>
          </a:p>
          <a:p>
            <a:pPr eaLnBrk="1" hangingPunct="1">
              <a:buClr>
                <a:srgbClr val="CC3300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400"/>
              <a:t>    面为                    距离处；</a:t>
            </a:r>
          </a:p>
        </p:txBody>
      </p:sp>
      <p:graphicFrame>
        <p:nvGraphicFramePr>
          <p:cNvPr id="19471" name="Object 40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166813" y="1116013"/>
          <a:ext cx="1439862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96" name="Equation" r:id="rId3" imgW="685502" imgH="266584" progId="Equation.DSMT4">
                  <p:embed/>
                </p:oleObj>
              </mc:Choice>
              <mc:Fallback>
                <p:oleObj name="Equation" r:id="rId3" imgW="685502" imgH="266584" progId="Equation.DSMT4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6813" y="1116013"/>
                        <a:ext cx="1439862" cy="54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99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72" name="Object 41"/>
          <p:cNvGraphicFramePr>
            <a:graphicFrameLocks noGrp="1" noChangeAspect="1"/>
          </p:cNvGraphicFramePr>
          <p:nvPr>
            <p:ph sz="half" idx="1"/>
          </p:nvPr>
        </p:nvGraphicFramePr>
        <p:xfrm>
          <a:off x="1758950" y="781050"/>
          <a:ext cx="401638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97" name="Equation" r:id="rId5" imgW="203112" imgH="228501" progId="Equation.DSMT4">
                  <p:embed/>
                </p:oleObj>
              </mc:Choice>
              <mc:Fallback>
                <p:oleObj name="Equation" r:id="rId5" imgW="203112" imgH="228501" progId="Equation.DSMT4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8950" y="781050"/>
                        <a:ext cx="401638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73" name="Text Box 66"/>
          <p:cNvSpPr txBox="1">
            <a:spLocks noChangeArrowheads="1"/>
          </p:cNvSpPr>
          <p:nvPr/>
        </p:nvSpPr>
        <p:spPr bwMode="auto">
          <a:xfrm>
            <a:off x="60325" y="1966913"/>
            <a:ext cx="90074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CC3300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/>
              <a:t>  </a:t>
            </a:r>
            <a:r>
              <a:rPr lang="zh-CN" altLang="en-US" sz="2400"/>
              <a:t>当屏放置在边缘焦点处时，由于这些近轴光线的离焦，像仍为</a:t>
            </a:r>
          </a:p>
          <a:p>
            <a:pPr eaLnBrk="1" hangingPunct="1">
              <a:buClr>
                <a:srgbClr val="CC3300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400"/>
              <a:t>     一个亮斑；</a:t>
            </a:r>
          </a:p>
        </p:txBody>
      </p:sp>
      <p:grpSp>
        <p:nvGrpSpPr>
          <p:cNvPr id="19474" name="Group 78"/>
          <p:cNvGrpSpPr>
            <a:grpSpLocks/>
          </p:cNvGrpSpPr>
          <p:nvPr/>
        </p:nvGrpSpPr>
        <p:grpSpPr bwMode="auto">
          <a:xfrm>
            <a:off x="60325" y="1455738"/>
            <a:ext cx="8994775" cy="579437"/>
            <a:chOff x="94" y="981"/>
            <a:chExt cx="5666" cy="365"/>
          </a:xfrm>
        </p:grpSpPr>
        <p:sp>
          <p:nvSpPr>
            <p:cNvPr id="19499" name="Text Box 39"/>
            <p:cNvSpPr txBox="1">
              <a:spLocks noChangeArrowheads="1"/>
            </p:cNvSpPr>
            <p:nvPr/>
          </p:nvSpPr>
          <p:spPr bwMode="auto">
            <a:xfrm>
              <a:off x="94" y="1058"/>
              <a:ext cx="56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rgbClr val="CC3300"/>
                </a:buClr>
                <a:buSzPct val="75000"/>
                <a:buFont typeface="Wingdings" panose="05000000000000000000" pitchFamily="2" charset="2"/>
                <a:buChar char="v"/>
              </a:pPr>
              <a:r>
                <a:rPr lang="en-US" altLang="zh-CN" sz="2400"/>
                <a:t>  </a:t>
              </a:r>
              <a:r>
                <a:rPr lang="zh-CN" altLang="en-US" sz="2400"/>
                <a:t>当某一屏放置在近轴像平面时，像是一个半径为         的亮斑；</a:t>
              </a:r>
            </a:p>
          </p:txBody>
        </p:sp>
        <p:graphicFrame>
          <p:nvGraphicFramePr>
            <p:cNvPr id="19500" name="Object 14"/>
            <p:cNvGraphicFramePr>
              <a:graphicFrameLocks noChangeAspect="1"/>
            </p:cNvGraphicFramePr>
            <p:nvPr/>
          </p:nvGraphicFramePr>
          <p:xfrm>
            <a:off x="4468" y="981"/>
            <a:ext cx="409" cy="3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998" name="Equation" r:id="rId7" imgW="304536" imgH="266469" progId="Equation.DSMT4">
                    <p:embed/>
                  </p:oleObj>
                </mc:Choice>
                <mc:Fallback>
                  <p:oleObj name="Equation" r:id="rId7" imgW="304536" imgH="266469" progId="Equation.DSMT4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8" y="981"/>
                          <a:ext cx="409" cy="3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9475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9166612"/>
              </p:ext>
            </p:extLst>
          </p:nvPr>
        </p:nvGraphicFramePr>
        <p:xfrm>
          <a:off x="2195670" y="6333472"/>
          <a:ext cx="717550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99" name="Equation" r:id="rId9" imgW="368140" imgH="203112" progId="Equation.DSMT4">
                  <p:embed/>
                </p:oleObj>
              </mc:Choice>
              <mc:Fallback>
                <p:oleObj name="Equation" r:id="rId9" imgW="368140" imgH="203112" progId="Equation.DSMT4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670" y="6333472"/>
                        <a:ext cx="717550" cy="407988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76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7183597"/>
              </p:ext>
            </p:extLst>
          </p:nvPr>
        </p:nvGraphicFramePr>
        <p:xfrm>
          <a:off x="6444260" y="6249335"/>
          <a:ext cx="77470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00" name="Equation" r:id="rId11" imgW="381000" imgH="228600" progId="Equation.DSMT4">
                  <p:embed/>
                </p:oleObj>
              </mc:Choice>
              <mc:Fallback>
                <p:oleObj name="Equation" r:id="rId11" imgW="381000" imgH="228600" progId="Equation.DSMT4">
                  <p:embed/>
                  <p:pic>
                    <p:nvPicPr>
                      <p:cNvPr id="0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4260" y="6249335"/>
                        <a:ext cx="774700" cy="492125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77" name="AutoShape 44"/>
          <p:cNvSpPr>
            <a:spLocks noChangeArrowheads="1"/>
          </p:cNvSpPr>
          <p:nvPr/>
        </p:nvSpPr>
        <p:spPr bwMode="auto">
          <a:xfrm rot="5400000" flipH="1">
            <a:off x="5010151" y="4324350"/>
            <a:ext cx="3111500" cy="1368425"/>
          </a:xfrm>
          <a:prstGeom prst="parallelogram">
            <a:avLst>
              <a:gd name="adj" fmla="val 5684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78" name="AutoShape 45"/>
          <p:cNvSpPr>
            <a:spLocks noChangeArrowheads="1"/>
          </p:cNvSpPr>
          <p:nvPr/>
        </p:nvSpPr>
        <p:spPr bwMode="auto">
          <a:xfrm rot="5400000" flipH="1">
            <a:off x="726281" y="4394994"/>
            <a:ext cx="3109913" cy="1368425"/>
          </a:xfrm>
          <a:prstGeom prst="parallelogram">
            <a:avLst>
              <a:gd name="adj" fmla="val 5681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79" name="Oval 46"/>
          <p:cNvSpPr>
            <a:spLocks noChangeArrowheads="1"/>
          </p:cNvSpPr>
          <p:nvPr/>
        </p:nvSpPr>
        <p:spPr bwMode="auto">
          <a:xfrm>
            <a:off x="1743075" y="4243388"/>
            <a:ext cx="1063625" cy="16938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80" name="Oval 47"/>
          <p:cNvSpPr>
            <a:spLocks noChangeArrowheads="1"/>
          </p:cNvSpPr>
          <p:nvPr/>
        </p:nvSpPr>
        <p:spPr bwMode="auto">
          <a:xfrm>
            <a:off x="2003425" y="4722813"/>
            <a:ext cx="531813" cy="6588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81" name="Oval 48"/>
          <p:cNvSpPr>
            <a:spLocks noChangeArrowheads="1"/>
          </p:cNvSpPr>
          <p:nvPr/>
        </p:nvSpPr>
        <p:spPr bwMode="auto">
          <a:xfrm>
            <a:off x="6273800" y="4489450"/>
            <a:ext cx="622300" cy="10255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82" name="Line 49"/>
          <p:cNvSpPr>
            <a:spLocks noChangeShapeType="1"/>
          </p:cNvSpPr>
          <p:nvPr/>
        </p:nvSpPr>
        <p:spPr bwMode="auto">
          <a:xfrm>
            <a:off x="2265363" y="5054600"/>
            <a:ext cx="4348162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83" name="Line 50"/>
          <p:cNvSpPr>
            <a:spLocks noChangeShapeType="1"/>
          </p:cNvSpPr>
          <p:nvPr/>
        </p:nvSpPr>
        <p:spPr bwMode="auto">
          <a:xfrm flipV="1">
            <a:off x="6613525" y="3357563"/>
            <a:ext cx="0" cy="1697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84" name="Line 51"/>
          <p:cNvSpPr>
            <a:spLocks noChangeShapeType="1"/>
          </p:cNvSpPr>
          <p:nvPr/>
        </p:nvSpPr>
        <p:spPr bwMode="auto">
          <a:xfrm flipH="1">
            <a:off x="5194300" y="5054600"/>
            <a:ext cx="1419225" cy="754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85" name="Line 52"/>
          <p:cNvSpPr>
            <a:spLocks noChangeShapeType="1"/>
          </p:cNvSpPr>
          <p:nvPr/>
        </p:nvSpPr>
        <p:spPr bwMode="auto">
          <a:xfrm flipV="1">
            <a:off x="2268538" y="3638550"/>
            <a:ext cx="0" cy="1382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86" name="Line 53"/>
          <p:cNvSpPr>
            <a:spLocks noChangeShapeType="1"/>
          </p:cNvSpPr>
          <p:nvPr/>
        </p:nvSpPr>
        <p:spPr bwMode="auto">
          <a:xfrm flipH="1">
            <a:off x="1287463" y="5037138"/>
            <a:ext cx="965200" cy="582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87" name="Line 54"/>
          <p:cNvSpPr>
            <a:spLocks noChangeShapeType="1"/>
          </p:cNvSpPr>
          <p:nvPr/>
        </p:nvSpPr>
        <p:spPr bwMode="auto">
          <a:xfrm>
            <a:off x="2265363" y="4692650"/>
            <a:ext cx="4348162" cy="3619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88" name="Line 55"/>
          <p:cNvSpPr>
            <a:spLocks noChangeShapeType="1"/>
          </p:cNvSpPr>
          <p:nvPr/>
        </p:nvSpPr>
        <p:spPr bwMode="auto">
          <a:xfrm flipV="1">
            <a:off x="2265363" y="5030788"/>
            <a:ext cx="4306887" cy="382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89" name="Line 56"/>
          <p:cNvSpPr>
            <a:spLocks noChangeShapeType="1"/>
          </p:cNvSpPr>
          <p:nvPr/>
        </p:nvSpPr>
        <p:spPr bwMode="auto">
          <a:xfrm>
            <a:off x="2265363" y="4205288"/>
            <a:ext cx="4259262" cy="1322387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90" name="Line 57"/>
          <p:cNvSpPr>
            <a:spLocks noChangeShapeType="1"/>
          </p:cNvSpPr>
          <p:nvPr/>
        </p:nvSpPr>
        <p:spPr bwMode="auto">
          <a:xfrm flipV="1">
            <a:off x="2270125" y="4489450"/>
            <a:ext cx="4343400" cy="1477963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9491" name="Object 58"/>
          <p:cNvGraphicFramePr>
            <a:graphicFrameLocks noChangeAspect="1"/>
          </p:cNvGraphicFramePr>
          <p:nvPr/>
        </p:nvGraphicFramePr>
        <p:xfrm>
          <a:off x="1820863" y="3532188"/>
          <a:ext cx="2540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01" name="Equation" r:id="rId13" imgW="126835" imgH="202936" progId="Equation.DSMT4">
                  <p:embed/>
                </p:oleObj>
              </mc:Choice>
              <mc:Fallback>
                <p:oleObj name="Equation" r:id="rId13" imgW="126835" imgH="202936" progId="Equation.DSMT4">
                  <p:embed/>
                  <p:pic>
                    <p:nvPicPr>
                      <p:cNvPr id="0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0863" y="3532188"/>
                        <a:ext cx="254000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92" name="Object 59"/>
          <p:cNvGraphicFramePr>
            <a:graphicFrameLocks noChangeAspect="1"/>
          </p:cNvGraphicFramePr>
          <p:nvPr/>
        </p:nvGraphicFramePr>
        <p:xfrm>
          <a:off x="971550" y="5516563"/>
          <a:ext cx="260350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02" name="Equation" r:id="rId15" imgW="126780" imgH="164814" progId="Equation.DSMT4">
                  <p:embed/>
                </p:oleObj>
              </mc:Choice>
              <mc:Fallback>
                <p:oleObj name="Equation" r:id="rId15" imgW="126780" imgH="164814" progId="Equation.DSMT4">
                  <p:embed/>
                  <p:pic>
                    <p:nvPicPr>
                      <p:cNvPr id="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5516563"/>
                        <a:ext cx="260350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93" name="Object 60"/>
          <p:cNvGraphicFramePr>
            <a:graphicFrameLocks noChangeAspect="1"/>
          </p:cNvGraphicFramePr>
          <p:nvPr/>
        </p:nvGraphicFramePr>
        <p:xfrm>
          <a:off x="6100763" y="3422650"/>
          <a:ext cx="268287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03" name="Equation" r:id="rId17" imgW="126835" imgH="139518" progId="Equation.DSMT4">
                  <p:embed/>
                </p:oleObj>
              </mc:Choice>
              <mc:Fallback>
                <p:oleObj name="Equation" r:id="rId17" imgW="126835" imgH="139518" progId="Equation.DSMT4">
                  <p:embed/>
                  <p:pic>
                    <p:nvPicPr>
                      <p:cNvPr id="0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0763" y="3422650"/>
                        <a:ext cx="268287" cy="328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94" name="Object 61"/>
          <p:cNvGraphicFramePr>
            <a:graphicFrameLocks noChangeAspect="1"/>
          </p:cNvGraphicFramePr>
          <p:nvPr/>
        </p:nvGraphicFramePr>
        <p:xfrm>
          <a:off x="4660900" y="5713413"/>
          <a:ext cx="3778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04" name="Equation" r:id="rId19" imgW="139579" imgH="164957" progId="Equation.DSMT4">
                  <p:embed/>
                </p:oleObj>
              </mc:Choice>
              <mc:Fallback>
                <p:oleObj name="Equation" r:id="rId19" imgW="139579" imgH="164957" progId="Equation.DSMT4">
                  <p:embed/>
                  <p:pic>
                    <p:nvPicPr>
                      <p:cNvPr id="0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0900" y="5713413"/>
                        <a:ext cx="377825" cy="379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95" name="Oval 67"/>
          <p:cNvSpPr>
            <a:spLocks noChangeArrowheads="1"/>
          </p:cNvSpPr>
          <p:nvPr/>
        </p:nvSpPr>
        <p:spPr bwMode="auto">
          <a:xfrm>
            <a:off x="6286500" y="4502150"/>
            <a:ext cx="595313" cy="1019175"/>
          </a:xfrm>
          <a:prstGeom prst="ellipse">
            <a:avLst/>
          </a:prstGeom>
          <a:noFill/>
          <a:ln w="28575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96" name="Oval 68"/>
          <p:cNvSpPr>
            <a:spLocks noChangeArrowheads="1"/>
          </p:cNvSpPr>
          <p:nvPr/>
        </p:nvSpPr>
        <p:spPr bwMode="auto">
          <a:xfrm>
            <a:off x="4870450" y="4892675"/>
            <a:ext cx="184150" cy="312738"/>
          </a:xfrm>
          <a:prstGeom prst="ellipse">
            <a:avLst/>
          </a:prstGeom>
          <a:noFill/>
          <a:ln w="28575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97" name="Oval 71"/>
          <p:cNvSpPr>
            <a:spLocks noChangeArrowheads="1"/>
          </p:cNvSpPr>
          <p:nvPr/>
        </p:nvSpPr>
        <p:spPr bwMode="auto">
          <a:xfrm>
            <a:off x="5238750" y="4929188"/>
            <a:ext cx="90488" cy="206375"/>
          </a:xfrm>
          <a:prstGeom prst="ellipse">
            <a:avLst/>
          </a:prstGeom>
          <a:noFill/>
          <a:ln w="2857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98" name="Text Box 77"/>
          <p:cNvSpPr txBox="1">
            <a:spLocks noChangeArrowheads="1"/>
          </p:cNvSpPr>
          <p:nvPr/>
        </p:nvSpPr>
        <p:spPr bwMode="auto">
          <a:xfrm>
            <a:off x="50800" y="2682875"/>
            <a:ext cx="89011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CC3300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/>
              <a:t>  </a:t>
            </a:r>
            <a:r>
              <a:rPr lang="zh-CN" altLang="en-US" sz="2400"/>
              <a:t>在两者之间，有一个最小直径的圆斑，这个像称为最小模糊圆</a:t>
            </a:r>
          </a:p>
          <a:p>
            <a:pPr eaLnBrk="1" hangingPunct="1">
              <a:buClr>
                <a:srgbClr val="CC3300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400"/>
              <a:t>     或</a:t>
            </a:r>
            <a:r>
              <a:rPr lang="zh-CN" altLang="en-US" sz="2400">
                <a:solidFill>
                  <a:srgbClr val="CC3300"/>
                </a:solidFill>
              </a:rPr>
              <a:t>最小明晰圆</a:t>
            </a:r>
            <a:r>
              <a:rPr lang="zh-CN" altLang="en-US" sz="2400"/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4" descr="276811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5338"/>
            <a:ext cx="9144000" cy="526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13"/>
          <p:cNvSpPr txBox="1">
            <a:spLocks noChangeArrowheads="1"/>
          </p:cNvSpPr>
          <p:nvPr/>
        </p:nvSpPr>
        <p:spPr bwMode="auto">
          <a:xfrm>
            <a:off x="0" y="-10318"/>
            <a:ext cx="9144000" cy="64135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  <a:extLst/>
        </p:spPr>
        <p:txBody>
          <a:bodyPr wrap="squar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indent="720000" eaLnBrk="1" hangingPunct="1"/>
            <a:r>
              <a:rPr lang="zh-CN" altLang="en-US" sz="3600" dirty="0">
                <a:solidFill>
                  <a:schemeClr val="bg1"/>
                </a:solidFill>
              </a:rPr>
              <a:t>球差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510" name="Rectangle 6"/>
          <p:cNvSpPr>
            <a:spLocks noChangeArrowheads="1"/>
          </p:cNvSpPr>
          <p:nvPr/>
        </p:nvSpPr>
        <p:spPr bwMode="auto">
          <a:xfrm>
            <a:off x="0" y="3319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511" name="Rectangle 7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512" name="Rectangle 8"/>
          <p:cNvSpPr>
            <a:spLocks noChangeArrowheads="1"/>
          </p:cNvSpPr>
          <p:nvPr/>
        </p:nvSpPr>
        <p:spPr bwMode="auto">
          <a:xfrm>
            <a:off x="0" y="33575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513" name="Rectangle 9"/>
          <p:cNvSpPr>
            <a:spLocks noChangeArrowheads="1"/>
          </p:cNvSpPr>
          <p:nvPr/>
        </p:nvSpPr>
        <p:spPr bwMode="auto">
          <a:xfrm>
            <a:off x="0" y="33480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514" name="Rectangle 10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515" name="Rectangle 11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516" name="Rectangle 12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1517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8" y="1628775"/>
            <a:ext cx="8893175" cy="3384550"/>
          </a:xfrm>
          <a:prstGeom prst="rect">
            <a:avLst/>
          </a:prstGeom>
          <a:noFill/>
          <a:ln w="9525">
            <a:solidFill>
              <a:srgbClr val="EAEAE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518" name="Group 20"/>
          <p:cNvGrpSpPr>
            <a:grpSpLocks/>
          </p:cNvGrpSpPr>
          <p:nvPr/>
        </p:nvGrpSpPr>
        <p:grpSpPr bwMode="auto">
          <a:xfrm>
            <a:off x="88900" y="4238625"/>
            <a:ext cx="3600450" cy="1728788"/>
            <a:chOff x="0" y="2704"/>
            <a:chExt cx="2268" cy="1089"/>
          </a:xfrm>
          <a:solidFill>
            <a:srgbClr val="CCFFCC"/>
          </a:solidFill>
        </p:grpSpPr>
        <p:sp>
          <p:nvSpPr>
            <p:cNvPr id="21522" name="AutoShape 14"/>
            <p:cNvSpPr>
              <a:spLocks noChangeArrowheads="1"/>
            </p:cNvSpPr>
            <p:nvPr/>
          </p:nvSpPr>
          <p:spPr bwMode="auto">
            <a:xfrm>
              <a:off x="0" y="2704"/>
              <a:ext cx="1951" cy="1089"/>
            </a:xfrm>
            <a:prstGeom prst="wedgeRoundRectCallout">
              <a:avLst>
                <a:gd name="adj1" fmla="val 84852"/>
                <a:gd name="adj2" fmla="val -78468"/>
                <a:gd name="adj3" fmla="val 16667"/>
              </a:avLst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1800" b="0">
                <a:solidFill>
                  <a:schemeClr val="tx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1523" name="Text Box 15"/>
            <p:cNvSpPr txBox="1">
              <a:spLocks noChangeArrowheads="1"/>
            </p:cNvSpPr>
            <p:nvPr/>
          </p:nvSpPr>
          <p:spPr bwMode="auto">
            <a:xfrm>
              <a:off x="318" y="2717"/>
              <a:ext cx="1950" cy="97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800">
                  <a:solidFill>
                    <a:schemeClr val="hlink"/>
                  </a:solidFill>
                  <a:latin typeface="Tahoma" panose="020B0604030504040204" pitchFamily="34" charset="0"/>
                  <a:ea typeface="楷体_GB2312" pitchFamily="49" charset="-122"/>
                </a:rPr>
                <a:t>纵向球差</a:t>
              </a:r>
            </a:p>
            <a:p>
              <a:pPr eaLnBrk="1" hangingPunct="1">
                <a:lnSpc>
                  <a:spcPct val="140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rPr>
                <a:t>在    右叫正球差。</a:t>
              </a:r>
            </a:p>
            <a:p>
              <a:pPr eaLnBrk="1" hangingPunct="1">
                <a:lnSpc>
                  <a:spcPct val="140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rPr>
                <a:t>在    左叫负球差。</a:t>
              </a:r>
            </a:p>
          </p:txBody>
        </p:sp>
        <p:graphicFrame>
          <p:nvGraphicFramePr>
            <p:cNvPr id="21524" name="Object 16"/>
            <p:cNvGraphicFramePr>
              <a:graphicFrameLocks noChangeAspect="1"/>
            </p:cNvGraphicFramePr>
            <p:nvPr/>
          </p:nvGraphicFramePr>
          <p:xfrm>
            <a:off x="544" y="3385"/>
            <a:ext cx="238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748" name="公式" r:id="rId4" imgW="177569" imgH="202936" progId="Equation.3">
                    <p:embed/>
                  </p:oleObj>
                </mc:Choice>
                <mc:Fallback>
                  <p:oleObj name="公式" r:id="rId4" imgW="177569" imgH="202936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4" y="3385"/>
                          <a:ext cx="238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25" name="Object 17"/>
            <p:cNvGraphicFramePr>
              <a:graphicFrameLocks noChangeAspect="1"/>
            </p:cNvGraphicFramePr>
            <p:nvPr/>
          </p:nvGraphicFramePr>
          <p:xfrm>
            <a:off x="91" y="3022"/>
            <a:ext cx="264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749" name="公式" r:id="rId6" imgW="190500" imgH="228600" progId="Equation.3">
                    <p:embed/>
                  </p:oleObj>
                </mc:Choice>
                <mc:Fallback>
                  <p:oleObj name="公式" r:id="rId6" imgW="190500" imgH="228600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" y="3022"/>
                          <a:ext cx="264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26" name="Object 18"/>
            <p:cNvGraphicFramePr>
              <a:graphicFrameLocks noChangeAspect="1"/>
            </p:cNvGraphicFramePr>
            <p:nvPr/>
          </p:nvGraphicFramePr>
          <p:xfrm>
            <a:off x="91" y="3385"/>
            <a:ext cx="264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750" name="公式" r:id="rId8" imgW="190500" imgH="228600" progId="Equation.3">
                    <p:embed/>
                  </p:oleObj>
                </mc:Choice>
                <mc:Fallback>
                  <p:oleObj name="公式" r:id="rId8" imgW="190500" imgH="228600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" y="3385"/>
                          <a:ext cx="264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27" name="Object 19"/>
            <p:cNvGraphicFramePr>
              <a:graphicFrameLocks noChangeAspect="1"/>
            </p:cNvGraphicFramePr>
            <p:nvPr/>
          </p:nvGraphicFramePr>
          <p:xfrm>
            <a:off x="544" y="3067"/>
            <a:ext cx="238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751" name="公式" r:id="rId9" imgW="177569" imgH="202936" progId="Equation.3">
                    <p:embed/>
                  </p:oleObj>
                </mc:Choice>
                <mc:Fallback>
                  <p:oleObj name="公式" r:id="rId9" imgW="177569" imgH="202936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4" y="3067"/>
                          <a:ext cx="238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519" name="Group 24"/>
          <p:cNvGrpSpPr>
            <a:grpSpLocks/>
          </p:cNvGrpSpPr>
          <p:nvPr/>
        </p:nvGrpSpPr>
        <p:grpSpPr bwMode="auto">
          <a:xfrm>
            <a:off x="4851400" y="4170363"/>
            <a:ext cx="2938463" cy="1728787"/>
            <a:chOff x="3016" y="2523"/>
            <a:chExt cx="1851" cy="1089"/>
          </a:xfrm>
          <a:solidFill>
            <a:srgbClr val="D5FFFF"/>
          </a:solidFill>
        </p:grpSpPr>
        <p:sp>
          <p:nvSpPr>
            <p:cNvPr id="21520" name="AutoShape 21"/>
            <p:cNvSpPr>
              <a:spLocks noChangeArrowheads="1"/>
            </p:cNvSpPr>
            <p:nvPr/>
          </p:nvSpPr>
          <p:spPr bwMode="auto">
            <a:xfrm>
              <a:off x="3016" y="2523"/>
              <a:ext cx="1851" cy="1089"/>
            </a:xfrm>
            <a:prstGeom prst="cloudCallout">
              <a:avLst>
                <a:gd name="adj1" fmla="val -37032"/>
                <a:gd name="adj2" fmla="val -120708"/>
              </a:avLst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1800" b="0">
                <a:solidFill>
                  <a:schemeClr val="tx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1521" name="Text Box 22"/>
            <p:cNvSpPr txBox="1">
              <a:spLocks noChangeArrowheads="1"/>
            </p:cNvSpPr>
            <p:nvPr/>
          </p:nvSpPr>
          <p:spPr bwMode="auto">
            <a:xfrm>
              <a:off x="3216" y="2795"/>
              <a:ext cx="1348" cy="33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 dirty="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rPr>
                <a:t>  </a:t>
              </a:r>
              <a:r>
                <a:rPr lang="zh-CN" altLang="en-US" sz="2800" dirty="0">
                  <a:solidFill>
                    <a:schemeClr val="tx1"/>
                  </a:solidFill>
                  <a:latin typeface="Tahoma" panose="020B0604030504040204" pitchFamily="34" charset="0"/>
                  <a:ea typeface="楷体_GB2312" pitchFamily="49" charset="-122"/>
                </a:rPr>
                <a:t>横向球差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4" descr="大孔径产生的球差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341438"/>
            <a:ext cx="7416800" cy="446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Rectangle 5"/>
          <p:cNvSpPr>
            <a:spLocks noGrp="1" noRot="1" noChangeArrowheads="1"/>
          </p:cNvSpPr>
          <p:nvPr>
            <p:ph type="title"/>
          </p:nvPr>
        </p:nvSpPr>
        <p:spPr>
          <a:xfrm>
            <a:off x="7599" y="8480"/>
            <a:ext cx="9136401" cy="646331"/>
          </a:xfrm>
          <a:solidFill>
            <a:srgbClr val="0070C0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indent="720000" algn="l" eaLnBrk="1" hangingPunct="1"/>
            <a:r>
              <a:rPr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球差（</a:t>
            </a:r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Spherical Aberration</a:t>
            </a:r>
            <a:r>
              <a:rPr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sp>
        <p:nvSpPr>
          <p:cNvPr id="22532" name="Text Box 6"/>
          <p:cNvSpPr txBox="1">
            <a:spLocks noChangeArrowheads="1"/>
          </p:cNvSpPr>
          <p:nvPr/>
        </p:nvSpPr>
        <p:spPr bwMode="auto">
          <a:xfrm>
            <a:off x="2843213" y="5876925"/>
            <a:ext cx="367188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>
                <a:solidFill>
                  <a:srgbClr val="CC33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大孔径产生的球差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8" descr="平行光入射平凸透镜平面产生球差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196975"/>
            <a:ext cx="7561262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 Box 9"/>
          <p:cNvSpPr txBox="1">
            <a:spLocks noChangeArrowheads="1"/>
          </p:cNvSpPr>
          <p:nvPr/>
        </p:nvSpPr>
        <p:spPr bwMode="auto">
          <a:xfrm>
            <a:off x="1476375" y="5876925"/>
            <a:ext cx="64801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>
                <a:solidFill>
                  <a:srgbClr val="CC33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平行光入射平凸透镜平面产生球差</a:t>
            </a:r>
          </a:p>
        </p:txBody>
      </p:sp>
      <p:sp>
        <p:nvSpPr>
          <p:cNvPr id="6" name="Rectangle 5"/>
          <p:cNvSpPr>
            <a:spLocks noGrp="1" noRot="1" noChangeArrowheads="1"/>
          </p:cNvSpPr>
          <p:nvPr>
            <p:ph type="title"/>
          </p:nvPr>
        </p:nvSpPr>
        <p:spPr>
          <a:xfrm>
            <a:off x="7599" y="8480"/>
            <a:ext cx="9136401" cy="646331"/>
          </a:xfrm>
          <a:solidFill>
            <a:srgbClr val="0070C0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indent="720000" algn="l" eaLnBrk="1" hangingPunct="1"/>
            <a:r>
              <a:rPr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球差（</a:t>
            </a:r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Spherical Aberration</a:t>
            </a:r>
            <a:r>
              <a:rPr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abbe_sph_photo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557338"/>
            <a:ext cx="8604250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Text Box 3"/>
          <p:cNvSpPr txBox="1">
            <a:spLocks noChangeArrowheads="1"/>
          </p:cNvSpPr>
          <p:nvPr/>
        </p:nvSpPr>
        <p:spPr bwMode="auto">
          <a:xfrm>
            <a:off x="2762080" y="5195127"/>
            <a:ext cx="2888932" cy="553998"/>
          </a:xfrm>
          <a:prstGeom prst="rect">
            <a:avLst/>
          </a:prstGeom>
          <a:solidFill>
            <a:srgbClr val="D5FFFF"/>
          </a:solidFill>
          <a:ln>
            <a:solidFill>
              <a:srgbClr val="00B0F0"/>
            </a:solidFill>
          </a:ln>
          <a:effectLst/>
          <a:extLst/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不同</a:t>
            </a:r>
            <a:r>
              <a:rPr lang="zh-CN" altLang="en-US" dirty="0" smtClean="0"/>
              <a:t>大小的球差</a:t>
            </a:r>
            <a:endParaRPr lang="zh-CN" altLang="en-US" dirty="0"/>
          </a:p>
        </p:txBody>
      </p:sp>
      <p:sp>
        <p:nvSpPr>
          <p:cNvPr id="5" name="Rectangle 5"/>
          <p:cNvSpPr txBox="1">
            <a:spLocks noRot="1" noChangeArrowheads="1"/>
          </p:cNvSpPr>
          <p:nvPr/>
        </p:nvSpPr>
        <p:spPr bwMode="auto">
          <a:xfrm>
            <a:off x="7599" y="8480"/>
            <a:ext cx="9136401" cy="646331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500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eaLnBrk="1" hangingPunct="1">
              <a:buNone/>
            </a:pPr>
            <a:r>
              <a:rPr lang="zh-CN" alt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球差（</a:t>
            </a:r>
            <a:r>
              <a:rPr lang="en-US" altLang="zh-CN" sz="36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Spherical Aberration</a:t>
            </a:r>
            <a:r>
              <a:rPr lang="zh-CN" alt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3"/>
          <p:cNvSpPr>
            <a:spLocks noChangeArrowheads="1"/>
          </p:cNvSpPr>
          <p:nvPr/>
        </p:nvSpPr>
        <p:spPr bwMode="auto">
          <a:xfrm>
            <a:off x="414338" y="1196975"/>
            <a:ext cx="864076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CC3300"/>
                </a:solidFill>
              </a:rPr>
              <a:t>球差</a:t>
            </a:r>
            <a:r>
              <a:rPr lang="zh-CN" altLang="en-US">
                <a:solidFill>
                  <a:schemeClr val="tx1"/>
                </a:solidFill>
              </a:rPr>
              <a:t>：轴上物点以宽光束成像时产生的成像缺陷，</a:t>
            </a:r>
          </a:p>
          <a:p>
            <a:pPr eaLnBrk="1" hangingPunct="1"/>
            <a:r>
              <a:rPr lang="zh-CN" altLang="en-US">
                <a:solidFill>
                  <a:schemeClr val="tx1"/>
                </a:solidFill>
              </a:rPr>
              <a:t>            称为</a:t>
            </a:r>
            <a:r>
              <a:rPr lang="zh-CN" altLang="en-US">
                <a:solidFill>
                  <a:srgbClr val="FF3300"/>
                </a:solidFill>
              </a:rPr>
              <a:t>球差</a:t>
            </a:r>
            <a:r>
              <a:rPr lang="zh-CN" altLang="en-US">
                <a:solidFill>
                  <a:schemeClr val="tx1"/>
                </a:solidFill>
              </a:rPr>
              <a:t>。</a:t>
            </a:r>
          </a:p>
        </p:txBody>
      </p:sp>
      <p:grpSp>
        <p:nvGrpSpPr>
          <p:cNvPr id="25603" name="Group 25"/>
          <p:cNvGrpSpPr>
            <a:grpSpLocks/>
          </p:cNvGrpSpPr>
          <p:nvPr/>
        </p:nvGrpSpPr>
        <p:grpSpPr bwMode="auto">
          <a:xfrm>
            <a:off x="395288" y="2276475"/>
            <a:ext cx="3673475" cy="1006475"/>
            <a:chOff x="158" y="1154"/>
            <a:chExt cx="2314" cy="634"/>
          </a:xfrm>
        </p:grpSpPr>
        <p:sp>
          <p:nvSpPr>
            <p:cNvPr id="25611" name="Text Box 15"/>
            <p:cNvSpPr txBox="1">
              <a:spLocks noChangeArrowheads="1"/>
            </p:cNvSpPr>
            <p:nvPr/>
          </p:nvSpPr>
          <p:spPr bwMode="auto">
            <a:xfrm>
              <a:off x="1383" y="1154"/>
              <a:ext cx="1089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/>
                <a:t>横向球差</a:t>
              </a:r>
            </a:p>
            <a:p>
              <a:pPr eaLnBrk="1" hangingPunct="1"/>
              <a:r>
                <a:rPr lang="zh-CN" altLang="en-US"/>
                <a:t>纵向球差</a:t>
              </a:r>
            </a:p>
          </p:txBody>
        </p:sp>
        <p:sp>
          <p:nvSpPr>
            <p:cNvPr id="25612" name="Text Box 17"/>
            <p:cNvSpPr txBox="1">
              <a:spLocks noChangeArrowheads="1"/>
            </p:cNvSpPr>
            <p:nvPr/>
          </p:nvSpPr>
          <p:spPr bwMode="auto">
            <a:xfrm>
              <a:off x="158" y="1298"/>
              <a:ext cx="1080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/>
                <a:t>性质分类</a:t>
              </a:r>
            </a:p>
          </p:txBody>
        </p:sp>
        <p:sp>
          <p:nvSpPr>
            <p:cNvPr id="25613" name="AutoShape 18"/>
            <p:cNvSpPr>
              <a:spLocks/>
            </p:cNvSpPr>
            <p:nvPr/>
          </p:nvSpPr>
          <p:spPr bwMode="auto">
            <a:xfrm>
              <a:off x="1247" y="1253"/>
              <a:ext cx="137" cy="453"/>
            </a:xfrm>
            <a:prstGeom prst="leftBrace">
              <a:avLst>
                <a:gd name="adj1" fmla="val 27555"/>
                <a:gd name="adj2" fmla="val 50000"/>
              </a:avLst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5604" name="Group 26"/>
          <p:cNvGrpSpPr>
            <a:grpSpLocks/>
          </p:cNvGrpSpPr>
          <p:nvPr/>
        </p:nvGrpSpPr>
        <p:grpSpPr bwMode="auto">
          <a:xfrm>
            <a:off x="4873625" y="2281238"/>
            <a:ext cx="3625850" cy="1006475"/>
            <a:chOff x="204" y="2280"/>
            <a:chExt cx="2284" cy="634"/>
          </a:xfrm>
        </p:grpSpPr>
        <p:sp>
          <p:nvSpPr>
            <p:cNvPr id="25608" name="Text Box 16"/>
            <p:cNvSpPr txBox="1">
              <a:spLocks noChangeArrowheads="1"/>
            </p:cNvSpPr>
            <p:nvPr/>
          </p:nvSpPr>
          <p:spPr bwMode="auto">
            <a:xfrm>
              <a:off x="1399" y="2280"/>
              <a:ext cx="1089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/>
                <a:t>正球差</a:t>
              </a:r>
            </a:p>
            <a:p>
              <a:pPr eaLnBrk="1" hangingPunct="1"/>
              <a:r>
                <a:rPr lang="zh-CN" altLang="en-US"/>
                <a:t>负球差</a:t>
              </a:r>
            </a:p>
          </p:txBody>
        </p:sp>
        <p:sp>
          <p:nvSpPr>
            <p:cNvPr id="25609" name="AutoShape 19"/>
            <p:cNvSpPr>
              <a:spLocks/>
            </p:cNvSpPr>
            <p:nvPr/>
          </p:nvSpPr>
          <p:spPr bwMode="auto">
            <a:xfrm>
              <a:off x="1247" y="2387"/>
              <a:ext cx="137" cy="453"/>
            </a:xfrm>
            <a:prstGeom prst="leftBrace">
              <a:avLst>
                <a:gd name="adj1" fmla="val 27555"/>
                <a:gd name="adj2" fmla="val 50000"/>
              </a:avLst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610" name="Text Box 20"/>
            <p:cNvSpPr txBox="1">
              <a:spLocks noChangeArrowheads="1"/>
            </p:cNvSpPr>
            <p:nvPr/>
          </p:nvSpPr>
          <p:spPr bwMode="auto">
            <a:xfrm>
              <a:off x="204" y="2432"/>
              <a:ext cx="1080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/>
                <a:t>不同透镜</a:t>
              </a:r>
            </a:p>
          </p:txBody>
        </p:sp>
      </p:grpSp>
      <p:sp>
        <p:nvSpPr>
          <p:cNvPr id="25605" name="Text Box 27"/>
          <p:cNvSpPr txBox="1">
            <a:spLocks noChangeArrowheads="1"/>
          </p:cNvSpPr>
          <p:nvPr/>
        </p:nvSpPr>
        <p:spPr bwMode="auto">
          <a:xfrm>
            <a:off x="446088" y="404813"/>
            <a:ext cx="28606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dirty="0">
                <a:solidFill>
                  <a:srgbClr val="CC3300"/>
                </a:solidFill>
              </a:rPr>
              <a:t>球差的定义</a:t>
            </a:r>
            <a:r>
              <a:rPr lang="zh-CN" altLang="en-US" dirty="0">
                <a:solidFill>
                  <a:srgbClr val="CC3300"/>
                </a:solidFill>
              </a:rPr>
              <a:t>：</a:t>
            </a:r>
          </a:p>
        </p:txBody>
      </p:sp>
      <p:sp>
        <p:nvSpPr>
          <p:cNvPr id="25606" name="Text Box 29"/>
          <p:cNvSpPr txBox="1">
            <a:spLocks noChangeArrowheads="1"/>
          </p:cNvSpPr>
          <p:nvPr/>
        </p:nvSpPr>
        <p:spPr bwMode="auto">
          <a:xfrm>
            <a:off x="395288" y="3716338"/>
            <a:ext cx="28606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>
                <a:solidFill>
                  <a:srgbClr val="CC3300"/>
                </a:solidFill>
              </a:rPr>
              <a:t>球差的性质</a:t>
            </a:r>
            <a:r>
              <a:rPr lang="zh-CN" altLang="en-US">
                <a:solidFill>
                  <a:srgbClr val="CC3300"/>
                </a:solidFill>
              </a:rPr>
              <a:t>：</a:t>
            </a:r>
          </a:p>
        </p:txBody>
      </p:sp>
      <p:sp>
        <p:nvSpPr>
          <p:cNvPr id="25607" name="Text Box 30"/>
          <p:cNvSpPr txBox="1">
            <a:spLocks noChangeArrowheads="1"/>
          </p:cNvSpPr>
          <p:nvPr/>
        </p:nvSpPr>
        <p:spPr bwMode="auto">
          <a:xfrm>
            <a:off x="395288" y="4581525"/>
            <a:ext cx="7521575" cy="1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CC3300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/>
              <a:t>  </a:t>
            </a:r>
            <a:r>
              <a:rPr lang="zh-CN" altLang="en-US"/>
              <a:t>球差随光束孔径角的增大而增大；</a:t>
            </a:r>
          </a:p>
          <a:p>
            <a:pPr eaLnBrk="1" hangingPunct="1">
              <a:buClr>
                <a:srgbClr val="CC3300"/>
              </a:buClr>
              <a:buSzPct val="75000"/>
              <a:buFont typeface="Wingdings" panose="05000000000000000000" pitchFamily="2" charset="2"/>
              <a:buChar char="v"/>
            </a:pPr>
            <a:r>
              <a:rPr lang="zh-CN" altLang="en-US"/>
              <a:t>  球差随透镜的形状、焦距不同而变化；</a:t>
            </a:r>
          </a:p>
          <a:p>
            <a:pPr eaLnBrk="1" hangingPunct="1">
              <a:buClr>
                <a:srgbClr val="CC3300"/>
              </a:buClr>
              <a:buSzPct val="75000"/>
              <a:buFont typeface="Wingdings" panose="05000000000000000000" pitchFamily="2" charset="2"/>
              <a:buChar char="v"/>
            </a:pPr>
            <a:r>
              <a:rPr lang="zh-CN" altLang="en-US"/>
              <a:t>  正透镜产生负球差；负透镜产生正球差。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6" descr="平行光入射平凸透镜凹凸不面几乎不产生球差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341438"/>
            <a:ext cx="60960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Text Box 8"/>
          <p:cNvSpPr txBox="1">
            <a:spLocks noChangeArrowheads="1"/>
          </p:cNvSpPr>
          <p:nvPr/>
        </p:nvSpPr>
        <p:spPr bwMode="auto">
          <a:xfrm>
            <a:off x="900113" y="5589588"/>
            <a:ext cx="7499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平行光入射平凸透镜凸面几乎不产生球差</a:t>
            </a:r>
          </a:p>
        </p:txBody>
      </p:sp>
      <p:sp>
        <p:nvSpPr>
          <p:cNvPr id="5" name="Rectangle 5"/>
          <p:cNvSpPr txBox="1">
            <a:spLocks noRot="1" noChangeArrowheads="1"/>
          </p:cNvSpPr>
          <p:nvPr/>
        </p:nvSpPr>
        <p:spPr bwMode="auto">
          <a:xfrm>
            <a:off x="7599" y="8480"/>
            <a:ext cx="9136401" cy="646331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500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eaLnBrk="1" hangingPunct="1">
              <a:buNone/>
            </a:pPr>
            <a:r>
              <a:rPr lang="zh-CN" alt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球差（</a:t>
            </a:r>
            <a:r>
              <a:rPr lang="en-US" altLang="zh-CN" sz="36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Spherical Aberration</a:t>
            </a:r>
            <a:r>
              <a:rPr lang="zh-CN" alt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/>
          </p:cNvSpPr>
          <p:nvPr>
            <p:ph type="title" idx="4294967295"/>
          </p:nvPr>
        </p:nvSpPr>
        <p:spPr>
          <a:xfrm>
            <a:off x="283" y="0"/>
            <a:ext cx="9145521" cy="656314"/>
          </a:xfrm>
          <a:prstGeom prst="rect">
            <a:avLst/>
          </a:prstGeom>
          <a:solidFill>
            <a:srgbClr val="0070C0"/>
          </a:solidFill>
        </p:spPr>
        <p:txBody>
          <a:bodyPr/>
          <a:lstStyle/>
          <a:p>
            <a:pPr algn="l"/>
            <a:r>
              <a:rPr dirty="0" err="1">
                <a:solidFill>
                  <a:schemeClr val="bg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几何光学时期</a:t>
            </a:r>
            <a:endParaRPr dirty="0">
              <a:solidFill>
                <a:schemeClr val="bg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204" name="image16.jpeg" descr="lippershey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5" y="1302126"/>
            <a:ext cx="2995448" cy="2678908"/>
          </a:xfrm>
          <a:prstGeom prst="rect">
            <a:avLst/>
          </a:prstGeom>
          <a:ln>
            <a:solidFill>
              <a:srgbClr val="006600"/>
            </a:solidFill>
          </a:ln>
          <a:effectLst>
            <a:outerShdw blurRad="63500" dist="17960" dir="2700000" rotWithShape="0">
              <a:srgbClr val="99CC00"/>
            </a:outerShdw>
          </a:effectLst>
        </p:spPr>
      </p:pic>
      <p:sp>
        <p:nvSpPr>
          <p:cNvPr id="205" name="Shape 205"/>
          <p:cNvSpPr/>
          <p:nvPr/>
        </p:nvSpPr>
        <p:spPr>
          <a:xfrm>
            <a:off x="-9793" y="4058116"/>
            <a:ext cx="2925563" cy="80403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2370" tIns="32370" rIns="32370" bIns="32370">
            <a:spAutoFit/>
          </a:bodyPr>
          <a:lstStyle/>
          <a:p>
            <a:pPr algn="ctr">
              <a:defRPr sz="2400">
                <a:latin typeface="宋体"/>
                <a:ea typeface="宋体"/>
                <a:cs typeface="宋体"/>
                <a:sym typeface="宋体"/>
              </a:defRPr>
            </a:pPr>
            <a:r>
              <a:rPr sz="2800" dirty="0" err="1" smtClean="0"/>
              <a:t>李普赛</a:t>
            </a:r>
            <a:endParaRPr lang="en-US" sz="2800" dirty="0" smtClean="0"/>
          </a:p>
          <a:p>
            <a:pPr algn="ctr">
              <a:defRPr sz="2400">
                <a:latin typeface="宋体"/>
                <a:ea typeface="宋体"/>
                <a:cs typeface="宋体"/>
                <a:sym typeface="宋体"/>
              </a:defRPr>
            </a:pPr>
            <a:r>
              <a:rPr sz="2000" dirty="0" smtClean="0"/>
              <a:t>（</a:t>
            </a:r>
            <a:r>
              <a:rPr sz="2000" dirty="0"/>
              <a:t>公元</a:t>
            </a:r>
            <a:r>
              <a:rPr sz="2000" dirty="0">
                <a:latin typeface="Helvetica Light"/>
                <a:ea typeface="Helvetica Light"/>
                <a:cs typeface="Helvetica Light"/>
                <a:sym typeface="Helvetica Light"/>
              </a:rPr>
              <a:t>1587-1619</a:t>
            </a:r>
            <a:r>
              <a:rPr sz="2000" dirty="0"/>
              <a:t>年）</a:t>
            </a:r>
          </a:p>
        </p:txBody>
      </p:sp>
      <p:pic>
        <p:nvPicPr>
          <p:cNvPr id="206" name="image17.jpeg" descr="4814122434594835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23156" y="1302126"/>
            <a:ext cx="3733305" cy="2678908"/>
          </a:xfrm>
          <a:prstGeom prst="rect">
            <a:avLst/>
          </a:prstGeom>
          <a:ln>
            <a:solidFill>
              <a:srgbClr val="006600"/>
            </a:solidFill>
          </a:ln>
          <a:effectLst>
            <a:outerShdw blurRad="63500" dist="17960" dir="2700000" rotWithShape="0">
              <a:srgbClr val="99CC00"/>
            </a:outerShdw>
          </a:effectLst>
        </p:spPr>
      </p:pic>
      <p:pic>
        <p:nvPicPr>
          <p:cNvPr id="207" name="image18.jpeg" descr="wangyuan_fqypv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94227" y="1302126"/>
            <a:ext cx="2141089" cy="2678908"/>
          </a:xfrm>
          <a:prstGeom prst="rect">
            <a:avLst/>
          </a:prstGeom>
          <a:ln>
            <a:solidFill>
              <a:srgbClr val="006600"/>
            </a:solidFill>
          </a:ln>
        </p:spPr>
      </p:pic>
      <p:sp>
        <p:nvSpPr>
          <p:cNvPr id="208" name="Shape 208"/>
          <p:cNvSpPr/>
          <p:nvPr/>
        </p:nvSpPr>
        <p:spPr>
          <a:xfrm>
            <a:off x="2915770" y="4058116"/>
            <a:ext cx="2520349" cy="80403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2370" tIns="32370" rIns="32370" bIns="32370">
            <a:spAutoFit/>
          </a:bodyPr>
          <a:lstStyle/>
          <a:p>
            <a:pPr algn="ctr">
              <a:defRPr sz="2400">
                <a:latin typeface="宋体"/>
                <a:ea typeface="宋体"/>
                <a:cs typeface="宋体"/>
                <a:sym typeface="宋体"/>
              </a:defRPr>
            </a:pPr>
            <a:r>
              <a:rPr sz="2800" dirty="0" err="1" smtClean="0"/>
              <a:t>伽利略</a:t>
            </a:r>
            <a:endParaRPr lang="en-US" sz="2800" dirty="0" smtClean="0"/>
          </a:p>
          <a:p>
            <a:pPr>
              <a:defRPr sz="2400">
                <a:latin typeface="宋体"/>
                <a:ea typeface="宋体"/>
                <a:cs typeface="宋体"/>
                <a:sym typeface="宋体"/>
              </a:defRPr>
            </a:pPr>
            <a:r>
              <a:rPr sz="2000" dirty="0" smtClean="0"/>
              <a:t>（</a:t>
            </a:r>
            <a:r>
              <a:rPr sz="2000" dirty="0"/>
              <a:t>公元</a:t>
            </a:r>
            <a:r>
              <a:rPr sz="2000" dirty="0">
                <a:latin typeface="Helvetica Light"/>
                <a:ea typeface="Helvetica Light"/>
                <a:cs typeface="Helvetica Light"/>
                <a:sym typeface="Helvetica Light"/>
              </a:rPr>
              <a:t>1564-1642</a:t>
            </a:r>
            <a:r>
              <a:rPr sz="2000" dirty="0"/>
              <a:t>年）</a:t>
            </a:r>
          </a:p>
        </p:txBody>
      </p:sp>
      <p:sp>
        <p:nvSpPr>
          <p:cNvPr id="209" name="Shape 209"/>
          <p:cNvSpPr/>
          <p:nvPr/>
        </p:nvSpPr>
        <p:spPr>
          <a:xfrm>
            <a:off x="6151731" y="4212004"/>
            <a:ext cx="2076154" cy="496259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2370" tIns="32370" rIns="32370" bIns="32370">
            <a:spAutoFit/>
          </a:bodyPr>
          <a:lstStyle>
            <a:lvl1pPr>
              <a:defRPr sz="240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algn="ctr"/>
            <a:r>
              <a:rPr sz="2800" dirty="0" err="1"/>
              <a:t>望远镜</a:t>
            </a:r>
            <a:endParaRPr sz="2800" dirty="0"/>
          </a:p>
        </p:txBody>
      </p:sp>
      <p:sp>
        <p:nvSpPr>
          <p:cNvPr id="210" name="Shape 210"/>
          <p:cNvSpPr/>
          <p:nvPr/>
        </p:nvSpPr>
        <p:spPr>
          <a:xfrm>
            <a:off x="0" y="5342780"/>
            <a:ext cx="9144000" cy="1542700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2370" tIns="32370" rIns="32370" bIns="32370" anchor="b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宋体"/>
                <a:ea typeface="宋体"/>
                <a:cs typeface="宋体"/>
                <a:sym typeface="宋体"/>
              </a:defRPr>
            </a:pPr>
            <a:r>
              <a:rPr sz="2400" dirty="0"/>
              <a:t>荷兰李普塞在</a:t>
            </a:r>
            <a:r>
              <a:rPr sz="2400" dirty="0">
                <a:latin typeface="Helvetica Light"/>
                <a:ea typeface="Helvetica Light"/>
                <a:cs typeface="Helvetica Light"/>
                <a:sym typeface="Helvetica Light"/>
              </a:rPr>
              <a:t>1608</a:t>
            </a:r>
            <a:r>
              <a:rPr sz="2400" dirty="0"/>
              <a:t>年发明了第一架望远镜</a:t>
            </a:r>
            <a:r>
              <a:rPr sz="2400" dirty="0" smtClean="0"/>
              <a:t>。</a:t>
            </a:r>
            <a:endParaRPr lang="en-US" sz="2400" dirty="0" smtClean="0"/>
          </a:p>
          <a:p>
            <a:pPr>
              <a:defRPr sz="2400">
                <a:solidFill>
                  <a:srgbClr val="FFFFFF"/>
                </a:solidFill>
                <a:latin typeface="宋体"/>
                <a:ea typeface="宋体"/>
                <a:cs typeface="宋体"/>
                <a:sym typeface="宋体"/>
              </a:defRPr>
            </a:pPr>
            <a:r>
              <a:rPr sz="2400" dirty="0" smtClean="0">
                <a:latin typeface="Helvetica Light"/>
                <a:ea typeface="Helvetica Light"/>
                <a:cs typeface="Helvetica Light"/>
                <a:sym typeface="Helvetica Light"/>
              </a:rPr>
              <a:t>1610</a:t>
            </a:r>
            <a:r>
              <a:rPr sz="2400" dirty="0" smtClean="0"/>
              <a:t>年伽利略用自己制造的望远镜观察星体</a:t>
            </a:r>
            <a:r>
              <a:rPr sz="2400" dirty="0"/>
              <a:t>，发现了绕木星运行的卫星，这给哥白尼关于地球绕日运转的日心说提供了强有力的证据。</a:t>
            </a:r>
          </a:p>
        </p:txBody>
      </p:sp>
    </p:spTree>
    <p:extLst>
      <p:ext uri="{BB962C8B-B14F-4D97-AF65-F5344CB8AC3E}">
        <p14:creationId xmlns:p14="http://schemas.microsoft.com/office/powerpoint/2010/main" val="36494984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4" descr="加发散透镜消除球差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557338"/>
            <a:ext cx="6096000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Text Box 6"/>
          <p:cNvSpPr txBox="1">
            <a:spLocks noChangeArrowheads="1"/>
          </p:cNvSpPr>
          <p:nvPr/>
        </p:nvSpPr>
        <p:spPr bwMode="auto">
          <a:xfrm>
            <a:off x="1331913" y="5589588"/>
            <a:ext cx="66960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正负透镜组合几乎没有不产生球差</a:t>
            </a:r>
          </a:p>
        </p:txBody>
      </p:sp>
      <p:sp>
        <p:nvSpPr>
          <p:cNvPr id="5" name="Rectangle 5"/>
          <p:cNvSpPr txBox="1">
            <a:spLocks noRot="1" noChangeArrowheads="1"/>
          </p:cNvSpPr>
          <p:nvPr/>
        </p:nvSpPr>
        <p:spPr bwMode="auto">
          <a:xfrm>
            <a:off x="7599" y="8480"/>
            <a:ext cx="9136401" cy="646331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500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eaLnBrk="1" hangingPunct="1">
              <a:buNone/>
            </a:pPr>
            <a:r>
              <a:rPr lang="zh-CN" alt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球差（</a:t>
            </a:r>
            <a:r>
              <a:rPr lang="en-US" altLang="zh-CN" sz="36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Spherical Aberration</a:t>
            </a:r>
            <a:r>
              <a:rPr lang="zh-CN" alt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5"/>
          <p:cNvSpPr txBox="1">
            <a:spLocks noChangeArrowheads="1"/>
          </p:cNvSpPr>
          <p:nvPr/>
        </p:nvSpPr>
        <p:spPr bwMode="auto">
          <a:xfrm>
            <a:off x="323850" y="981075"/>
            <a:ext cx="37782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>
                <a:solidFill>
                  <a:srgbClr val="CC3300"/>
                </a:solidFill>
              </a:rPr>
              <a:t>消除球差的方法</a:t>
            </a:r>
            <a:r>
              <a:rPr lang="zh-CN" altLang="en-US">
                <a:solidFill>
                  <a:srgbClr val="CC3300"/>
                </a:solidFill>
              </a:rPr>
              <a:t>：</a:t>
            </a:r>
          </a:p>
        </p:txBody>
      </p:sp>
      <p:sp>
        <p:nvSpPr>
          <p:cNvPr id="28675" name="Text Box 6"/>
          <p:cNvSpPr txBox="1">
            <a:spLocks noChangeArrowheads="1"/>
          </p:cNvSpPr>
          <p:nvPr/>
        </p:nvSpPr>
        <p:spPr bwMode="auto">
          <a:xfrm>
            <a:off x="1979640" y="2060810"/>
            <a:ext cx="6264275" cy="3467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CC3300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dirty="0"/>
              <a:t>  </a:t>
            </a:r>
            <a:r>
              <a:rPr lang="zh-CN" altLang="en-US" dirty="0"/>
              <a:t>增加光阑；</a:t>
            </a:r>
          </a:p>
          <a:p>
            <a:pPr eaLnBrk="1" hangingPunct="1">
              <a:lnSpc>
                <a:spcPct val="150000"/>
              </a:lnSpc>
              <a:buClr>
                <a:srgbClr val="CC3300"/>
              </a:buClr>
              <a:buSzPct val="75000"/>
              <a:buFont typeface="Wingdings" panose="05000000000000000000" pitchFamily="2" charset="2"/>
              <a:buChar char="v"/>
            </a:pPr>
            <a:r>
              <a:rPr lang="zh-CN" altLang="en-US" dirty="0"/>
              <a:t>  选择适当曲率半径；</a:t>
            </a:r>
          </a:p>
          <a:p>
            <a:pPr eaLnBrk="1" hangingPunct="1">
              <a:lnSpc>
                <a:spcPct val="150000"/>
              </a:lnSpc>
              <a:buClr>
                <a:srgbClr val="CC3300"/>
              </a:buClr>
              <a:buSzPct val="75000"/>
              <a:buFont typeface="Wingdings" panose="05000000000000000000" pitchFamily="2" charset="2"/>
              <a:buChar char="v"/>
            </a:pPr>
            <a:r>
              <a:rPr lang="zh-CN" altLang="en-US" dirty="0"/>
              <a:t>  非球面透镜； </a:t>
            </a:r>
          </a:p>
          <a:p>
            <a:pPr eaLnBrk="1" hangingPunct="1">
              <a:lnSpc>
                <a:spcPct val="150000"/>
              </a:lnSpc>
              <a:buClr>
                <a:srgbClr val="CC3300"/>
              </a:buClr>
              <a:buSzPct val="75000"/>
              <a:buFont typeface="Wingdings" panose="05000000000000000000" pitchFamily="2" charset="2"/>
              <a:buChar char="v"/>
            </a:pPr>
            <a:r>
              <a:rPr lang="zh-CN" altLang="en-US" dirty="0"/>
              <a:t>  正、负透镜组合；</a:t>
            </a:r>
          </a:p>
          <a:p>
            <a:pPr eaLnBrk="1" hangingPunct="1">
              <a:lnSpc>
                <a:spcPct val="150000"/>
              </a:lnSpc>
              <a:buClr>
                <a:srgbClr val="CC3300"/>
              </a:buClr>
              <a:buSzPct val="75000"/>
              <a:buFont typeface="Wingdings" panose="05000000000000000000" pitchFamily="2" charset="2"/>
              <a:buChar char="v"/>
            </a:pPr>
            <a:r>
              <a:rPr lang="zh-CN" altLang="en-US" dirty="0"/>
              <a:t>  变折射率透镜</a:t>
            </a:r>
            <a:r>
              <a:rPr lang="en-US" altLang="zh-CN" dirty="0"/>
              <a:t>(</a:t>
            </a:r>
            <a:r>
              <a:rPr lang="zh-CN" altLang="en-US" dirty="0"/>
              <a:t>中间折射率大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31"/>
          <p:cNvSpPr txBox="1">
            <a:spLocks noChangeArrowheads="1"/>
          </p:cNvSpPr>
          <p:nvPr/>
        </p:nvSpPr>
        <p:spPr bwMode="auto">
          <a:xfrm>
            <a:off x="-7108" y="0"/>
            <a:ext cx="9151107" cy="646331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342900" indent="0" eaLnBrk="1" hangingPunct="1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None/>
              <a:defRPr sz="3600">
                <a:solidFill>
                  <a:schemeClr val="bg1"/>
                </a:solidFill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dirty="0" smtClean="0"/>
              <a:t>彗差   </a:t>
            </a:r>
            <a:r>
              <a:rPr lang="en-US" altLang="zh-CN" dirty="0"/>
              <a:t>( coma )</a:t>
            </a:r>
          </a:p>
        </p:txBody>
      </p:sp>
      <p:sp>
        <p:nvSpPr>
          <p:cNvPr id="29699" name="Text Box 33"/>
          <p:cNvSpPr txBox="1">
            <a:spLocks noChangeArrowheads="1"/>
          </p:cNvSpPr>
          <p:nvPr/>
        </p:nvSpPr>
        <p:spPr bwMode="auto">
          <a:xfrm>
            <a:off x="250825" y="3429000"/>
            <a:ext cx="848995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像受到的第一个轴外像差是彗差。这个像差用</a:t>
            </a:r>
            <a:r>
              <a:rPr lang="en-US" altLang="zh-CN" i="1" dirty="0"/>
              <a:t>B</a:t>
            </a:r>
            <a:r>
              <a:rPr lang="zh-CN" altLang="en-US" dirty="0"/>
              <a:t>表示。让我们只考虑</a:t>
            </a:r>
            <a:r>
              <a:rPr lang="en-US" altLang="zh-CN" i="1" dirty="0"/>
              <a:t>B</a:t>
            </a:r>
            <a:r>
              <a:rPr lang="zh-CN" altLang="en-US" dirty="0"/>
              <a:t>项对点物的像的影响。有</a:t>
            </a:r>
          </a:p>
        </p:txBody>
      </p:sp>
      <p:graphicFrame>
        <p:nvGraphicFramePr>
          <p:cNvPr id="29700" name="Object 34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41859636"/>
              </p:ext>
            </p:extLst>
          </p:nvPr>
        </p:nvGraphicFramePr>
        <p:xfrm>
          <a:off x="323850" y="2060575"/>
          <a:ext cx="8424863" cy="103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14" name="Equation" r:id="rId3" imgW="3937000" imgH="482600" progId="Equation.DSMT4">
                  <p:embed/>
                </p:oleObj>
              </mc:Choice>
              <mc:Fallback>
                <p:oleObj name="Equation" r:id="rId3" imgW="3937000" imgH="48260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2060575"/>
                        <a:ext cx="8424863" cy="1033463"/>
                      </a:xfrm>
                      <a:prstGeom prst="rect">
                        <a:avLst/>
                      </a:prstGeom>
                      <a:solidFill>
                        <a:srgbClr val="D5FFFF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1" name="Text Box 36"/>
          <p:cNvSpPr txBox="1">
            <a:spLocks noChangeArrowheads="1"/>
          </p:cNvSpPr>
          <p:nvPr/>
        </p:nvSpPr>
        <p:spPr bwMode="auto">
          <a:xfrm>
            <a:off x="250825" y="1341438"/>
            <a:ext cx="2862263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像差的公式为：</a:t>
            </a:r>
          </a:p>
        </p:txBody>
      </p:sp>
      <p:graphicFrame>
        <p:nvGraphicFramePr>
          <p:cNvPr id="29702" name="Object 38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23917605"/>
              </p:ext>
            </p:extLst>
          </p:nvPr>
        </p:nvGraphicFramePr>
        <p:xfrm>
          <a:off x="2700338" y="4868863"/>
          <a:ext cx="3311525" cy="103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15" name="Equation" r:id="rId5" imgW="1536700" imgH="482600" progId="Equation.DSMT4">
                  <p:embed/>
                </p:oleObj>
              </mc:Choice>
              <mc:Fallback>
                <p:oleObj name="Equation" r:id="rId5" imgW="1536700" imgH="482600" progId="Equation.DSMT4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4868863"/>
                        <a:ext cx="3311525" cy="1039812"/>
                      </a:xfrm>
                      <a:prstGeom prst="rect">
                        <a:avLst/>
                      </a:prstGeom>
                      <a:solidFill>
                        <a:srgbClr val="D5FFFF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3" name="Rectangle 42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22" name="Object 6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66238161"/>
              </p:ext>
            </p:extLst>
          </p:nvPr>
        </p:nvGraphicFramePr>
        <p:xfrm>
          <a:off x="2411413" y="836613"/>
          <a:ext cx="5184775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51" name="Equation" r:id="rId3" imgW="2108200" imgH="381000" progId="Equation.DSMT4">
                  <p:embed/>
                </p:oleObj>
              </mc:Choice>
              <mc:Fallback>
                <p:oleObj name="Equation" r:id="rId3" imgW="2108200" imgH="3810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836613"/>
                        <a:ext cx="5184775" cy="903287"/>
                      </a:xfrm>
                      <a:prstGeom prst="rect">
                        <a:avLst/>
                      </a:prstGeom>
                      <a:solidFill>
                        <a:srgbClr val="D5FFFF"/>
                      </a:solidFill>
                      <a:ln>
                        <a:solidFill>
                          <a:srgbClr val="00B0F0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723" name="Group 18"/>
          <p:cNvGrpSpPr>
            <a:grpSpLocks/>
          </p:cNvGrpSpPr>
          <p:nvPr/>
        </p:nvGrpSpPr>
        <p:grpSpPr bwMode="auto">
          <a:xfrm>
            <a:off x="250825" y="333375"/>
            <a:ext cx="2665413" cy="519113"/>
            <a:chOff x="158" y="346"/>
            <a:chExt cx="1679" cy="327"/>
          </a:xfrm>
        </p:grpSpPr>
        <p:sp>
          <p:nvSpPr>
            <p:cNvPr id="30744" name="Text Box 3"/>
            <p:cNvSpPr txBox="1">
              <a:spLocks noChangeArrowheads="1"/>
            </p:cNvSpPr>
            <p:nvPr/>
          </p:nvSpPr>
          <p:spPr bwMode="auto">
            <a:xfrm>
              <a:off x="158" y="346"/>
              <a:ext cx="167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800"/>
                <a:t>消去       ，有</a:t>
              </a:r>
            </a:p>
          </p:txBody>
        </p:sp>
        <p:graphicFrame>
          <p:nvGraphicFramePr>
            <p:cNvPr id="30745" name="Object 8"/>
            <p:cNvGraphicFramePr>
              <a:graphicFrameLocks noChangeAspect="1"/>
            </p:cNvGraphicFramePr>
            <p:nvPr/>
          </p:nvGraphicFramePr>
          <p:xfrm>
            <a:off x="793" y="436"/>
            <a:ext cx="200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52" name="Equation" r:id="rId5" imgW="139579" imgH="164957" progId="Equation.DSMT4">
                    <p:embed/>
                  </p:oleObj>
                </mc:Choice>
                <mc:Fallback>
                  <p:oleObj name="Equation" r:id="rId5" imgW="139579" imgH="164957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3" y="436"/>
                          <a:ext cx="200" cy="2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0724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30725" name="Group 26"/>
          <p:cNvGrpSpPr>
            <a:grpSpLocks/>
          </p:cNvGrpSpPr>
          <p:nvPr/>
        </p:nvGrpSpPr>
        <p:grpSpPr bwMode="auto">
          <a:xfrm>
            <a:off x="250825" y="1735138"/>
            <a:ext cx="8497888" cy="1017587"/>
            <a:chOff x="158" y="1389"/>
            <a:chExt cx="5353" cy="641"/>
          </a:xfrm>
        </p:grpSpPr>
        <p:sp>
          <p:nvSpPr>
            <p:cNvPr id="30741" name="Text Box 10"/>
            <p:cNvSpPr txBox="1">
              <a:spLocks noChangeArrowheads="1"/>
            </p:cNvSpPr>
            <p:nvPr/>
          </p:nvSpPr>
          <p:spPr bwMode="auto">
            <a:xfrm>
              <a:off x="158" y="1405"/>
              <a:ext cx="5353" cy="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800"/>
                <a:t>该方程表示半径为            的圆，它的中心距近轴像点为                。</a:t>
              </a:r>
            </a:p>
          </p:txBody>
        </p:sp>
        <p:graphicFrame>
          <p:nvGraphicFramePr>
            <p:cNvPr id="30742" name="Object 11"/>
            <p:cNvGraphicFramePr>
              <a:graphicFrameLocks noChangeAspect="1"/>
            </p:cNvGraphicFramePr>
            <p:nvPr/>
          </p:nvGraphicFramePr>
          <p:xfrm>
            <a:off x="2018" y="1389"/>
            <a:ext cx="638" cy="3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53" name="Equation" r:id="rId7" imgW="444114" imgH="266469" progId="Equation.DSMT4">
                    <p:embed/>
                  </p:oleObj>
                </mc:Choice>
                <mc:Fallback>
                  <p:oleObj name="Equation" r:id="rId7" imgW="444114" imgH="266469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8" y="1389"/>
                          <a:ext cx="638" cy="3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43" name="Object 15"/>
            <p:cNvGraphicFramePr>
              <a:graphicFrameLocks noChangeAspect="1"/>
            </p:cNvGraphicFramePr>
            <p:nvPr/>
          </p:nvGraphicFramePr>
          <p:xfrm>
            <a:off x="476" y="1616"/>
            <a:ext cx="817" cy="4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54" name="Equation" r:id="rId9" imgW="520474" imgH="266584" progId="Equation.DSMT4">
                    <p:embed/>
                  </p:oleObj>
                </mc:Choice>
                <mc:Fallback>
                  <p:oleObj name="Equation" r:id="rId9" imgW="520474" imgH="266584" progId="Equation.DSMT4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6" y="1616"/>
                          <a:ext cx="817" cy="4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0726" name="Rectangle 20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30727" name="Object 21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67687978"/>
              </p:ext>
            </p:extLst>
          </p:nvPr>
        </p:nvGraphicFramePr>
        <p:xfrm>
          <a:off x="2266950" y="3068638"/>
          <a:ext cx="3529013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55" name="Equation" r:id="rId11" imgW="1536700" imgH="482600" progId="Equation.DSMT4">
                  <p:embed/>
                </p:oleObj>
              </mc:Choice>
              <mc:Fallback>
                <p:oleObj name="Equation" r:id="rId11" imgW="1536700" imgH="48260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6950" y="3068638"/>
                        <a:ext cx="3529013" cy="1108075"/>
                      </a:xfrm>
                      <a:prstGeom prst="rect">
                        <a:avLst/>
                      </a:prstGeom>
                      <a:solidFill>
                        <a:srgbClr val="D5FFFF"/>
                      </a:solidFill>
                      <a:ln>
                        <a:solidFill>
                          <a:srgbClr val="00B0F0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8" name="Text Box 24"/>
          <p:cNvSpPr txBox="1">
            <a:spLocks noChangeArrowheads="1"/>
          </p:cNvSpPr>
          <p:nvPr/>
        </p:nvSpPr>
        <p:spPr bwMode="auto">
          <a:xfrm>
            <a:off x="250825" y="2924175"/>
            <a:ext cx="12557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/>
              <a:t>从方程</a:t>
            </a:r>
          </a:p>
        </p:txBody>
      </p:sp>
      <p:sp>
        <p:nvSpPr>
          <p:cNvPr id="30729" name="Rectangle 28"/>
          <p:cNvSpPr>
            <a:spLocks noChangeArrowheads="1"/>
          </p:cNvSpPr>
          <p:nvPr/>
        </p:nvSpPr>
        <p:spPr bwMode="auto">
          <a:xfrm>
            <a:off x="0" y="33480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0730" name="Rectangle 30"/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0731" name="Rectangle 37"/>
          <p:cNvSpPr>
            <a:spLocks noChangeArrowheads="1"/>
          </p:cNvSpPr>
          <p:nvPr/>
        </p:nvSpPr>
        <p:spPr bwMode="auto">
          <a:xfrm>
            <a:off x="0" y="33480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0732" name="Rectangle 39"/>
          <p:cNvSpPr>
            <a:spLocks noChangeArrowheads="1"/>
          </p:cNvSpPr>
          <p:nvPr/>
        </p:nvSpPr>
        <p:spPr bwMode="auto">
          <a:xfrm>
            <a:off x="0" y="33575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0733" name="Rectangle 41"/>
          <p:cNvSpPr>
            <a:spLocks noChangeArrowheads="1"/>
          </p:cNvSpPr>
          <p:nvPr/>
        </p:nvSpPr>
        <p:spPr bwMode="auto">
          <a:xfrm>
            <a:off x="0" y="33480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0734" name="Text Box 25"/>
          <p:cNvSpPr txBox="1">
            <a:spLocks noChangeArrowheads="1"/>
          </p:cNvSpPr>
          <p:nvPr/>
        </p:nvSpPr>
        <p:spPr bwMode="auto">
          <a:xfrm>
            <a:off x="50800" y="4365625"/>
            <a:ext cx="9093200" cy="2106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Clr>
                <a:srgbClr val="CC3300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600"/>
              <a:t>  </a:t>
            </a:r>
            <a:r>
              <a:rPr lang="zh-CN" altLang="en-US" sz="2600"/>
              <a:t>可以看出，随     从</a:t>
            </a:r>
            <a:r>
              <a:rPr lang="en-US" altLang="zh-CN" sz="2600"/>
              <a:t>0</a:t>
            </a:r>
            <a:r>
              <a:rPr lang="zh-CN" altLang="en-US" sz="2600"/>
              <a:t>变到     ，像点在半径为          的圆上移动两周，    的值相差为        的两条光线在像平面上相交于同一点；</a:t>
            </a:r>
          </a:p>
          <a:p>
            <a:pPr algn="just" eaLnBrk="1" hangingPunct="1">
              <a:buClr>
                <a:srgbClr val="CC3300"/>
              </a:buClr>
              <a:buSzPct val="75000"/>
              <a:buFont typeface="Wingdings" panose="05000000000000000000" pitchFamily="2" charset="2"/>
              <a:buChar char="v"/>
            </a:pPr>
            <a:r>
              <a:rPr lang="zh-CN" altLang="en-US" sz="2600"/>
              <a:t>   随     的增大，即从考虑的出射光瞳的越来越大的各个部分发出的各光线，像的半径增大而中心远离近轴像点</a:t>
            </a:r>
            <a:r>
              <a:rPr lang="zh-CN" altLang="en-US" sz="2800"/>
              <a:t>。</a:t>
            </a:r>
          </a:p>
        </p:txBody>
      </p:sp>
      <p:graphicFrame>
        <p:nvGraphicFramePr>
          <p:cNvPr id="30735" name="Object 27"/>
          <p:cNvGraphicFramePr>
            <a:graphicFrameLocks noChangeAspect="1"/>
          </p:cNvGraphicFramePr>
          <p:nvPr/>
        </p:nvGraphicFramePr>
        <p:xfrm>
          <a:off x="2627313" y="4437063"/>
          <a:ext cx="317500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56" name="Equation" r:id="rId13" imgW="139579" imgH="164957" progId="Equation.DSMT4">
                  <p:embed/>
                </p:oleObj>
              </mc:Choice>
              <mc:Fallback>
                <p:oleObj name="Equation" r:id="rId13" imgW="139579" imgH="164957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4437063"/>
                        <a:ext cx="317500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36" name="Object 29"/>
          <p:cNvGraphicFramePr>
            <a:graphicFrameLocks noChangeAspect="1"/>
          </p:cNvGraphicFramePr>
          <p:nvPr/>
        </p:nvGraphicFramePr>
        <p:xfrm>
          <a:off x="4211638" y="4365625"/>
          <a:ext cx="576262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57" name="Equation" r:id="rId15" imgW="228402" imgH="177646" progId="Equation.DSMT4">
                  <p:embed/>
                </p:oleObj>
              </mc:Choice>
              <mc:Fallback>
                <p:oleObj name="Equation" r:id="rId15" imgW="228402" imgH="177646" progId="Equation.DSMT4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4365625"/>
                        <a:ext cx="576262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37" name="Object 31"/>
          <p:cNvGraphicFramePr>
            <a:graphicFrameLocks noChangeAspect="1"/>
          </p:cNvGraphicFramePr>
          <p:nvPr/>
        </p:nvGraphicFramePr>
        <p:xfrm>
          <a:off x="6948488" y="4365625"/>
          <a:ext cx="792162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58" name="Equation" r:id="rId17" imgW="444114" imgH="266469" progId="Equation.DSMT4">
                  <p:embed/>
                </p:oleObj>
              </mc:Choice>
              <mc:Fallback>
                <p:oleObj name="Equation" r:id="rId17" imgW="444114" imgH="266469" progId="Equation.DSMT4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8488" y="4365625"/>
                        <a:ext cx="792162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38" name="Object 36"/>
          <p:cNvGraphicFramePr>
            <a:graphicFrameLocks noChangeAspect="1"/>
          </p:cNvGraphicFramePr>
          <p:nvPr/>
        </p:nvGraphicFramePr>
        <p:xfrm>
          <a:off x="1476375" y="4868863"/>
          <a:ext cx="31591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59" name="Equation" r:id="rId19" imgW="139579" imgH="164957" progId="Equation.DSMT4">
                  <p:embed/>
                </p:oleObj>
              </mc:Choice>
              <mc:Fallback>
                <p:oleObj name="Equation" r:id="rId19" imgW="139579" imgH="164957" progId="Equation.DSMT4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4868863"/>
                        <a:ext cx="315913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39" name="Object 38"/>
          <p:cNvGraphicFramePr>
            <a:graphicFrameLocks noChangeAspect="1"/>
          </p:cNvGraphicFramePr>
          <p:nvPr/>
        </p:nvGraphicFramePr>
        <p:xfrm>
          <a:off x="3851275" y="4868863"/>
          <a:ext cx="360363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60" name="Equation" r:id="rId21" imgW="139700" imgH="139700" progId="Equation.DSMT4">
                  <p:embed/>
                </p:oleObj>
              </mc:Choice>
              <mc:Fallback>
                <p:oleObj name="Equation" r:id="rId21" imgW="139700" imgH="139700" progId="Equation.DSMT4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4868863"/>
                        <a:ext cx="360363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40" name="Object 40"/>
          <p:cNvGraphicFramePr>
            <a:graphicFrameLocks noChangeAspect="1"/>
          </p:cNvGraphicFramePr>
          <p:nvPr/>
        </p:nvGraphicFramePr>
        <p:xfrm>
          <a:off x="971550" y="5643563"/>
          <a:ext cx="422275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61" name="Equation" r:id="rId23" imgW="152268" imgH="164957" progId="Equation.DSMT4">
                  <p:embed/>
                </p:oleObj>
              </mc:Choice>
              <mc:Fallback>
                <p:oleObj name="Equation" r:id="rId23" imgW="152268" imgH="164957" progId="Equation.DSMT4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5643563"/>
                        <a:ext cx="422275" cy="44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47" name="Rectangle 11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48" name="Rectangle 14"/>
          <p:cNvSpPr>
            <a:spLocks noChangeArrowheads="1"/>
          </p:cNvSpPr>
          <p:nvPr/>
        </p:nvSpPr>
        <p:spPr bwMode="auto">
          <a:xfrm>
            <a:off x="0" y="33480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49" name="Rectangle 15"/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50" name="Rectangle 16"/>
          <p:cNvSpPr>
            <a:spLocks noChangeArrowheads="1"/>
          </p:cNvSpPr>
          <p:nvPr/>
        </p:nvSpPr>
        <p:spPr bwMode="auto">
          <a:xfrm>
            <a:off x="0" y="33480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51" name="Rectangle 54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52" name="Rectangle 56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31753" name="Group 66"/>
          <p:cNvGrpSpPr>
            <a:grpSpLocks/>
          </p:cNvGrpSpPr>
          <p:nvPr/>
        </p:nvGrpSpPr>
        <p:grpSpPr bwMode="auto">
          <a:xfrm>
            <a:off x="0" y="836613"/>
            <a:ext cx="5738813" cy="3097212"/>
            <a:chOff x="158" y="527"/>
            <a:chExt cx="3615" cy="1951"/>
          </a:xfrm>
        </p:grpSpPr>
        <p:sp>
          <p:nvSpPr>
            <p:cNvPr id="31802" name="AutoShape 28"/>
            <p:cNvSpPr>
              <a:spLocks noChangeArrowheads="1"/>
            </p:cNvSpPr>
            <p:nvPr/>
          </p:nvSpPr>
          <p:spPr bwMode="auto">
            <a:xfrm rot="5400000" flipH="1">
              <a:off x="2036" y="1175"/>
              <a:ext cx="1609" cy="669"/>
            </a:xfrm>
            <a:prstGeom prst="parallelogram">
              <a:avLst>
                <a:gd name="adj" fmla="val 6012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803" name="AutoShape 29"/>
            <p:cNvSpPr>
              <a:spLocks noChangeArrowheads="1"/>
            </p:cNvSpPr>
            <p:nvPr/>
          </p:nvSpPr>
          <p:spPr bwMode="auto">
            <a:xfrm rot="5400000" flipH="1">
              <a:off x="-58" y="1211"/>
              <a:ext cx="1608" cy="669"/>
            </a:xfrm>
            <a:prstGeom prst="parallelogram">
              <a:avLst>
                <a:gd name="adj" fmla="val 6009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804" name="Oval 30"/>
            <p:cNvSpPr>
              <a:spLocks noChangeArrowheads="1"/>
            </p:cNvSpPr>
            <p:nvPr/>
          </p:nvSpPr>
          <p:spPr bwMode="auto">
            <a:xfrm>
              <a:off x="482" y="1115"/>
              <a:ext cx="521" cy="87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805" name="Oval 32"/>
            <p:cNvSpPr>
              <a:spLocks noChangeArrowheads="1"/>
            </p:cNvSpPr>
            <p:nvPr/>
          </p:nvSpPr>
          <p:spPr bwMode="auto">
            <a:xfrm>
              <a:off x="2773" y="1026"/>
              <a:ext cx="182" cy="23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806" name="Line 33"/>
            <p:cNvSpPr>
              <a:spLocks noChangeShapeType="1"/>
            </p:cNvSpPr>
            <p:nvPr/>
          </p:nvSpPr>
          <p:spPr bwMode="auto">
            <a:xfrm>
              <a:off x="738" y="1534"/>
              <a:ext cx="268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07" name="Line 34"/>
            <p:cNvSpPr>
              <a:spLocks noChangeShapeType="1"/>
            </p:cNvSpPr>
            <p:nvPr/>
          </p:nvSpPr>
          <p:spPr bwMode="auto">
            <a:xfrm flipV="1">
              <a:off x="2864" y="656"/>
              <a:ext cx="0" cy="8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08" name="Line 35"/>
            <p:cNvSpPr>
              <a:spLocks noChangeShapeType="1"/>
            </p:cNvSpPr>
            <p:nvPr/>
          </p:nvSpPr>
          <p:spPr bwMode="auto">
            <a:xfrm flipH="1">
              <a:off x="2170" y="1534"/>
              <a:ext cx="694" cy="3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09" name="Line 36"/>
            <p:cNvSpPr>
              <a:spLocks noChangeShapeType="1"/>
            </p:cNvSpPr>
            <p:nvPr/>
          </p:nvSpPr>
          <p:spPr bwMode="auto">
            <a:xfrm flipV="1">
              <a:off x="739" y="802"/>
              <a:ext cx="0" cy="7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10" name="Line 37"/>
            <p:cNvSpPr>
              <a:spLocks noChangeShapeType="1"/>
            </p:cNvSpPr>
            <p:nvPr/>
          </p:nvSpPr>
          <p:spPr bwMode="auto">
            <a:xfrm flipH="1">
              <a:off x="260" y="1344"/>
              <a:ext cx="715" cy="4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11" name="Line 38"/>
            <p:cNvSpPr>
              <a:spLocks noChangeShapeType="1"/>
            </p:cNvSpPr>
            <p:nvPr/>
          </p:nvSpPr>
          <p:spPr bwMode="auto">
            <a:xfrm flipV="1">
              <a:off x="975" y="1253"/>
              <a:ext cx="2177" cy="9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12" name="Line 39"/>
            <p:cNvSpPr>
              <a:spLocks noChangeShapeType="1"/>
            </p:cNvSpPr>
            <p:nvPr/>
          </p:nvSpPr>
          <p:spPr bwMode="auto">
            <a:xfrm flipV="1">
              <a:off x="476" y="1253"/>
              <a:ext cx="2585" cy="42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13" name="Line 40"/>
            <p:cNvSpPr>
              <a:spLocks noChangeShapeType="1"/>
            </p:cNvSpPr>
            <p:nvPr/>
          </p:nvSpPr>
          <p:spPr bwMode="auto">
            <a:xfrm flipV="1">
              <a:off x="738" y="1034"/>
              <a:ext cx="2323" cy="69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14" name="Line 41"/>
            <p:cNvSpPr>
              <a:spLocks noChangeShapeType="1"/>
            </p:cNvSpPr>
            <p:nvPr/>
          </p:nvSpPr>
          <p:spPr bwMode="auto">
            <a:xfrm flipV="1">
              <a:off x="740" y="935"/>
              <a:ext cx="2321" cy="107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31815" name="Object 42"/>
            <p:cNvGraphicFramePr>
              <a:graphicFrameLocks noChangeAspect="1"/>
            </p:cNvGraphicFramePr>
            <p:nvPr/>
          </p:nvGraphicFramePr>
          <p:xfrm>
            <a:off x="434" y="527"/>
            <a:ext cx="188" cy="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654" name="Equation" r:id="rId3" imgW="126835" imgH="202936" progId="Equation.DSMT4">
                    <p:embed/>
                  </p:oleObj>
                </mc:Choice>
                <mc:Fallback>
                  <p:oleObj name="Equation" r:id="rId3" imgW="126835" imgH="202936" progId="Equation.DSMT4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4" y="527"/>
                          <a:ext cx="188" cy="3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816" name="Object 43"/>
            <p:cNvGraphicFramePr>
              <a:graphicFrameLocks noChangeAspect="1"/>
            </p:cNvGraphicFramePr>
            <p:nvPr/>
          </p:nvGraphicFramePr>
          <p:xfrm>
            <a:off x="158" y="1842"/>
            <a:ext cx="198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655" name="Equation" r:id="rId5" imgW="126780" imgH="164814" progId="Equation.DSMT4">
                    <p:embed/>
                  </p:oleObj>
                </mc:Choice>
                <mc:Fallback>
                  <p:oleObj name="Equation" r:id="rId5" imgW="126780" imgH="164814" progId="Equation.DSMT4">
                    <p:embed/>
                    <p:pic>
                      <p:nvPicPr>
                        <p:cNvPr id="0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" y="1842"/>
                          <a:ext cx="198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817" name="Object 44"/>
            <p:cNvGraphicFramePr>
              <a:graphicFrameLocks noChangeAspect="1"/>
            </p:cNvGraphicFramePr>
            <p:nvPr/>
          </p:nvGraphicFramePr>
          <p:xfrm>
            <a:off x="2560" y="558"/>
            <a:ext cx="226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656" name="Equation" r:id="rId7" imgW="126835" imgH="139518" progId="Equation.DSMT4">
                    <p:embed/>
                  </p:oleObj>
                </mc:Choice>
                <mc:Fallback>
                  <p:oleObj name="Equation" r:id="rId7" imgW="126835" imgH="139518" progId="Equation.DSMT4">
                    <p:embed/>
                    <p:pic>
                      <p:nvPicPr>
                        <p:cNvPr id="0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60" y="558"/>
                          <a:ext cx="226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818" name="Object 45"/>
            <p:cNvGraphicFramePr>
              <a:graphicFrameLocks noChangeAspect="1"/>
            </p:cNvGraphicFramePr>
            <p:nvPr/>
          </p:nvGraphicFramePr>
          <p:xfrm>
            <a:off x="1909" y="1874"/>
            <a:ext cx="230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657" name="Equation" r:id="rId9" imgW="139579" imgH="164957" progId="Equation.DSMT4">
                    <p:embed/>
                  </p:oleObj>
                </mc:Choice>
                <mc:Fallback>
                  <p:oleObj name="Equation" r:id="rId9" imgW="139579" imgH="164957" progId="Equation.DSMT4">
                    <p:embed/>
                    <p:pic>
                      <p:nvPicPr>
                        <p:cNvPr id="0" name="Object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9" y="1874"/>
                          <a:ext cx="230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819" name="Object 46"/>
            <p:cNvGraphicFramePr>
              <a:graphicFrameLocks noChangeAspect="1"/>
            </p:cNvGraphicFramePr>
            <p:nvPr/>
          </p:nvGraphicFramePr>
          <p:xfrm>
            <a:off x="564" y="2216"/>
            <a:ext cx="435" cy="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658" name="Equation" r:id="rId11" imgW="368140" imgH="203112" progId="Equation.DSMT4">
                    <p:embed/>
                  </p:oleObj>
                </mc:Choice>
                <mc:Fallback>
                  <p:oleObj name="Equation" r:id="rId11" imgW="368140" imgH="203112" progId="Equation.DSMT4">
                    <p:embed/>
                    <p:pic>
                      <p:nvPicPr>
                        <p:cNvPr id="0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4" y="2216"/>
                          <a:ext cx="435" cy="2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820" name="Object 47"/>
            <p:cNvGraphicFramePr>
              <a:graphicFrameLocks noChangeAspect="1"/>
            </p:cNvGraphicFramePr>
            <p:nvPr/>
          </p:nvGraphicFramePr>
          <p:xfrm>
            <a:off x="2647" y="2118"/>
            <a:ext cx="520" cy="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659" name="Equation" r:id="rId13" imgW="381000" imgH="228600" progId="Equation.DSMT4">
                    <p:embed/>
                  </p:oleObj>
                </mc:Choice>
                <mc:Fallback>
                  <p:oleObj name="Equation" r:id="rId13" imgW="381000" imgH="228600" progId="Equation.DSMT4">
                    <p:embed/>
                    <p:pic>
                      <p:nvPicPr>
                        <p:cNvPr id="0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7" y="2118"/>
                          <a:ext cx="520" cy="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821" name="Line 50"/>
            <p:cNvSpPr>
              <a:spLocks noChangeShapeType="1"/>
            </p:cNvSpPr>
            <p:nvPr/>
          </p:nvSpPr>
          <p:spPr bwMode="auto">
            <a:xfrm flipH="1" flipV="1">
              <a:off x="521" y="1298"/>
              <a:ext cx="227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22" name="Oval 51"/>
            <p:cNvSpPr>
              <a:spLocks noChangeArrowheads="1"/>
            </p:cNvSpPr>
            <p:nvPr/>
          </p:nvSpPr>
          <p:spPr bwMode="auto">
            <a:xfrm>
              <a:off x="2843" y="1133"/>
              <a:ext cx="46" cy="45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823" name="Line 52"/>
            <p:cNvSpPr>
              <a:spLocks noChangeShapeType="1"/>
            </p:cNvSpPr>
            <p:nvPr/>
          </p:nvSpPr>
          <p:spPr bwMode="auto">
            <a:xfrm>
              <a:off x="2880" y="1162"/>
              <a:ext cx="5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31824" name="Object 53"/>
            <p:cNvGraphicFramePr>
              <a:graphicFrameLocks noChangeAspect="1"/>
            </p:cNvGraphicFramePr>
            <p:nvPr/>
          </p:nvGraphicFramePr>
          <p:xfrm>
            <a:off x="3184" y="1207"/>
            <a:ext cx="589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660" name="Equation" r:id="rId15" imgW="520474" imgH="266584" progId="Equation.DSMT4">
                    <p:embed/>
                  </p:oleObj>
                </mc:Choice>
                <mc:Fallback>
                  <p:oleObj name="Equation" r:id="rId15" imgW="520474" imgH="266584" progId="Equation.DSMT4">
                    <p:embed/>
                    <p:pic>
                      <p:nvPicPr>
                        <p:cNvPr id="0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84" y="1207"/>
                          <a:ext cx="589" cy="3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825" name="Object 55"/>
            <p:cNvGraphicFramePr>
              <a:graphicFrameLocks noChangeAspect="1"/>
            </p:cNvGraphicFramePr>
            <p:nvPr/>
          </p:nvGraphicFramePr>
          <p:xfrm>
            <a:off x="3198" y="845"/>
            <a:ext cx="544" cy="3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661" name="Equation" r:id="rId17" imgW="444114" imgH="266469" progId="Equation.DSMT4">
                    <p:embed/>
                  </p:oleObj>
                </mc:Choice>
                <mc:Fallback>
                  <p:oleObj name="Equation" r:id="rId17" imgW="444114" imgH="266469" progId="Equation.DSMT4">
                    <p:embed/>
                    <p:pic>
                      <p:nvPicPr>
                        <p:cNvPr id="0" name="Object 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98" y="845"/>
                          <a:ext cx="544" cy="3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826" name="AutoShape 58"/>
            <p:cNvSpPr>
              <a:spLocks/>
            </p:cNvSpPr>
            <p:nvPr/>
          </p:nvSpPr>
          <p:spPr bwMode="auto">
            <a:xfrm>
              <a:off x="3035" y="1162"/>
              <a:ext cx="137" cy="363"/>
            </a:xfrm>
            <a:prstGeom prst="rightBrace">
              <a:avLst>
                <a:gd name="adj1" fmla="val 22080"/>
                <a:gd name="adj2" fmla="val 50000"/>
              </a:avLst>
            </a:prstGeom>
            <a:noFill/>
            <a:ln w="28575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31754" name="Text Box 71"/>
          <p:cNvSpPr txBox="1">
            <a:spLocks noChangeArrowheads="1"/>
          </p:cNvSpPr>
          <p:nvPr/>
        </p:nvSpPr>
        <p:spPr bwMode="auto">
          <a:xfrm>
            <a:off x="179388" y="404813"/>
            <a:ext cx="62865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(a)</a:t>
            </a:r>
          </a:p>
        </p:txBody>
      </p:sp>
      <p:sp>
        <p:nvSpPr>
          <p:cNvPr id="31755" name="Arc 73"/>
          <p:cNvSpPr>
            <a:spLocks/>
          </p:cNvSpPr>
          <p:nvPr/>
        </p:nvSpPr>
        <p:spPr bwMode="auto">
          <a:xfrm flipH="1">
            <a:off x="781050" y="2159000"/>
            <a:ext cx="144463" cy="71438"/>
          </a:xfrm>
          <a:custGeom>
            <a:avLst/>
            <a:gdLst>
              <a:gd name="T0" fmla="*/ 0 w 21600"/>
              <a:gd name="T1" fmla="*/ 0 h 21600"/>
              <a:gd name="T2" fmla="*/ 144463 w 21600"/>
              <a:gd name="T3" fmla="*/ 71438 h 21600"/>
              <a:gd name="T4" fmla="*/ 0 w 21600"/>
              <a:gd name="T5" fmla="*/ 71438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756" name="Rectangle 76"/>
          <p:cNvSpPr>
            <a:spLocks noChangeArrowheads="1"/>
          </p:cNvSpPr>
          <p:nvPr/>
        </p:nvSpPr>
        <p:spPr bwMode="auto">
          <a:xfrm>
            <a:off x="0" y="33480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31757" name="Object 75"/>
          <p:cNvGraphicFramePr>
            <a:graphicFrameLocks noChangeAspect="1"/>
          </p:cNvGraphicFramePr>
          <p:nvPr/>
        </p:nvGraphicFramePr>
        <p:xfrm>
          <a:off x="611188" y="1916113"/>
          <a:ext cx="254000" cy="28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62" name="Equation" r:id="rId19" imgW="139579" imgH="164957" progId="Equation.DSMT4">
                  <p:embed/>
                </p:oleObj>
              </mc:Choice>
              <mc:Fallback>
                <p:oleObj name="Equation" r:id="rId19" imgW="139579" imgH="164957" progId="Equation.DSMT4">
                  <p:embed/>
                  <p:pic>
                    <p:nvPicPr>
                      <p:cNvPr id="0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916113"/>
                        <a:ext cx="254000" cy="287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8" name="Rectangle 78"/>
          <p:cNvSpPr>
            <a:spLocks noChangeArrowheads="1"/>
          </p:cNvSpPr>
          <p:nvPr/>
        </p:nvSpPr>
        <p:spPr bwMode="auto">
          <a:xfrm>
            <a:off x="0" y="33480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31759" name="Object 77"/>
          <p:cNvGraphicFramePr>
            <a:graphicFrameLocks noChangeAspect="1"/>
          </p:cNvGraphicFramePr>
          <p:nvPr/>
        </p:nvGraphicFramePr>
        <p:xfrm>
          <a:off x="476250" y="2205038"/>
          <a:ext cx="338138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63" name="Equation" r:id="rId21" imgW="152268" imgH="164957" progId="Equation.DSMT4">
                  <p:embed/>
                </p:oleObj>
              </mc:Choice>
              <mc:Fallback>
                <p:oleObj name="Equation" r:id="rId21" imgW="152268" imgH="164957" progId="Equation.DSMT4">
                  <p:embed/>
                  <p:pic>
                    <p:nvPicPr>
                      <p:cNvPr id="0" name="Object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250" y="2205038"/>
                        <a:ext cx="338138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60" name="Rectangle 80"/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61" name="Rectangle 83"/>
          <p:cNvSpPr>
            <a:spLocks noChangeArrowheads="1"/>
          </p:cNvSpPr>
          <p:nvPr/>
        </p:nvSpPr>
        <p:spPr bwMode="auto">
          <a:xfrm>
            <a:off x="0" y="33575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62" name="Rectangle 8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64" name="Rectangle 90"/>
          <p:cNvSpPr>
            <a:spLocks noChangeArrowheads="1"/>
          </p:cNvSpPr>
          <p:nvPr/>
        </p:nvSpPr>
        <p:spPr bwMode="auto">
          <a:xfrm>
            <a:off x="0" y="33480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65" name="Rectangle 92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31766" name="Group 99"/>
          <p:cNvGrpSpPr>
            <a:grpSpLocks/>
          </p:cNvGrpSpPr>
          <p:nvPr/>
        </p:nvGrpSpPr>
        <p:grpSpPr bwMode="auto">
          <a:xfrm>
            <a:off x="250825" y="4165600"/>
            <a:ext cx="5473700" cy="754063"/>
            <a:chOff x="158" y="2568"/>
            <a:chExt cx="3448" cy="475"/>
          </a:xfrm>
        </p:grpSpPr>
        <p:sp>
          <p:nvSpPr>
            <p:cNvPr id="31799" name="Text Box 84"/>
            <p:cNvSpPr txBox="1">
              <a:spLocks noChangeArrowheads="1"/>
            </p:cNvSpPr>
            <p:nvPr/>
          </p:nvSpPr>
          <p:spPr bwMode="auto">
            <a:xfrm>
              <a:off x="158" y="2568"/>
              <a:ext cx="3448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rgbClr val="CC3300"/>
                </a:buClr>
                <a:buSzPct val="75000"/>
                <a:buFont typeface="Wingdings" panose="05000000000000000000" pitchFamily="2" charset="2"/>
                <a:buChar char="v"/>
              </a:pPr>
              <a:r>
                <a:rPr lang="en-US" altLang="zh-CN" sz="2000"/>
                <a:t>  </a:t>
              </a:r>
              <a:r>
                <a:rPr lang="zh-CN" altLang="en-US" sz="2000"/>
                <a:t>通过出瞳面上半径为     的圆周的各光线交于</a:t>
              </a:r>
            </a:p>
            <a:p>
              <a:pPr eaLnBrk="1" hangingPunct="1">
                <a:buClr>
                  <a:srgbClr val="CC3300"/>
                </a:buClr>
                <a:buSzPct val="75000"/>
                <a:buFont typeface="Wingdings" panose="05000000000000000000" pitchFamily="2" charset="2"/>
                <a:buNone/>
              </a:pPr>
              <a:r>
                <a:rPr lang="zh-CN" altLang="en-US" sz="2000"/>
                <a:t>     像面上半径为              的圆上；</a:t>
              </a:r>
            </a:p>
          </p:txBody>
        </p:sp>
        <p:graphicFrame>
          <p:nvGraphicFramePr>
            <p:cNvPr id="31800" name="Object 89"/>
            <p:cNvGraphicFramePr>
              <a:graphicFrameLocks noChangeAspect="1"/>
            </p:cNvGraphicFramePr>
            <p:nvPr/>
          </p:nvGraphicFramePr>
          <p:xfrm>
            <a:off x="1882" y="2616"/>
            <a:ext cx="170" cy="1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664" name="Equation" r:id="rId23" imgW="152268" imgH="164957" progId="Equation.DSMT4">
                    <p:embed/>
                  </p:oleObj>
                </mc:Choice>
                <mc:Fallback>
                  <p:oleObj name="Equation" r:id="rId23" imgW="152268" imgH="164957" progId="Equation.DSMT4">
                    <p:embed/>
                    <p:pic>
                      <p:nvPicPr>
                        <p:cNvPr id="0" name="Object 8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2" y="2616"/>
                          <a:ext cx="170" cy="1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801" name="Object 91"/>
            <p:cNvGraphicFramePr>
              <a:graphicFrameLocks noChangeAspect="1"/>
            </p:cNvGraphicFramePr>
            <p:nvPr/>
          </p:nvGraphicFramePr>
          <p:xfrm>
            <a:off x="1428" y="2726"/>
            <a:ext cx="454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665" name="Equation" r:id="rId24" imgW="444114" imgH="266469" progId="Equation.DSMT4">
                    <p:embed/>
                  </p:oleObj>
                </mc:Choice>
                <mc:Fallback>
                  <p:oleObj name="Equation" r:id="rId24" imgW="444114" imgH="266469" progId="Equation.DSMT4">
                    <p:embed/>
                    <p:pic>
                      <p:nvPicPr>
                        <p:cNvPr id="0" name="Object 9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28" y="2726"/>
                          <a:ext cx="454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1767" name="Rectangle 94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31768" name="Group 111"/>
          <p:cNvGrpSpPr>
            <a:grpSpLocks/>
          </p:cNvGrpSpPr>
          <p:nvPr/>
        </p:nvGrpSpPr>
        <p:grpSpPr bwMode="auto">
          <a:xfrm>
            <a:off x="250825" y="5013325"/>
            <a:ext cx="5761038" cy="503238"/>
            <a:chOff x="158" y="3067"/>
            <a:chExt cx="3629" cy="317"/>
          </a:xfrm>
        </p:grpSpPr>
        <p:sp>
          <p:nvSpPr>
            <p:cNvPr id="31797" name="Text Box 85"/>
            <p:cNvSpPr txBox="1">
              <a:spLocks noChangeArrowheads="1"/>
            </p:cNvSpPr>
            <p:nvPr/>
          </p:nvSpPr>
          <p:spPr bwMode="auto">
            <a:xfrm>
              <a:off x="158" y="3113"/>
              <a:ext cx="362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rgbClr val="CC3300"/>
                </a:buClr>
                <a:buSzPct val="75000"/>
                <a:buFont typeface="Wingdings" panose="05000000000000000000" pitchFamily="2" charset="2"/>
                <a:buChar char="v"/>
              </a:pPr>
              <a:r>
                <a:rPr lang="en-US" altLang="zh-CN" sz="2000"/>
                <a:t>  </a:t>
              </a:r>
              <a:r>
                <a:rPr lang="zh-CN" altLang="en-US" sz="2000"/>
                <a:t>圆心从近轴像点</a:t>
              </a:r>
              <a:r>
                <a:rPr lang="en-US" altLang="zh-CN" sz="2000" i="1"/>
                <a:t>A</a:t>
              </a:r>
              <a:r>
                <a:rPr lang="zh-CN" altLang="en-US" sz="2000"/>
                <a:t>移开的距离为              ；</a:t>
              </a:r>
            </a:p>
          </p:txBody>
        </p:sp>
        <p:graphicFrame>
          <p:nvGraphicFramePr>
            <p:cNvPr id="31798" name="Object 93"/>
            <p:cNvGraphicFramePr>
              <a:graphicFrameLocks noChangeAspect="1"/>
            </p:cNvGraphicFramePr>
            <p:nvPr/>
          </p:nvGraphicFramePr>
          <p:xfrm>
            <a:off x="2608" y="3067"/>
            <a:ext cx="499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666" name="Equation" r:id="rId25" imgW="520474" imgH="266584" progId="Equation.DSMT4">
                    <p:embed/>
                  </p:oleObj>
                </mc:Choice>
                <mc:Fallback>
                  <p:oleObj name="Equation" r:id="rId25" imgW="520474" imgH="266584" progId="Equation.DSMT4">
                    <p:embed/>
                    <p:pic>
                      <p:nvPicPr>
                        <p:cNvPr id="0" name="Object 9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08" y="3067"/>
                          <a:ext cx="499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1769" name="Rectangle 96"/>
          <p:cNvSpPr>
            <a:spLocks noChangeArrowheads="1"/>
          </p:cNvSpPr>
          <p:nvPr/>
        </p:nvSpPr>
        <p:spPr bwMode="auto">
          <a:xfrm>
            <a:off x="0" y="33480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70" name="Rectangle 98"/>
          <p:cNvSpPr>
            <a:spLocks noChangeArrowheads="1"/>
          </p:cNvSpPr>
          <p:nvPr/>
        </p:nvSpPr>
        <p:spPr bwMode="auto">
          <a:xfrm>
            <a:off x="0" y="33480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31771" name="Group 101"/>
          <p:cNvGrpSpPr>
            <a:grpSpLocks/>
          </p:cNvGrpSpPr>
          <p:nvPr/>
        </p:nvGrpSpPr>
        <p:grpSpPr bwMode="auto">
          <a:xfrm>
            <a:off x="250825" y="5716588"/>
            <a:ext cx="5473700" cy="701675"/>
            <a:chOff x="158" y="3657"/>
            <a:chExt cx="3448" cy="442"/>
          </a:xfrm>
        </p:grpSpPr>
        <p:sp>
          <p:nvSpPr>
            <p:cNvPr id="31793" name="Text Box 86"/>
            <p:cNvSpPr txBox="1">
              <a:spLocks noChangeArrowheads="1"/>
            </p:cNvSpPr>
            <p:nvPr/>
          </p:nvSpPr>
          <p:spPr bwMode="auto">
            <a:xfrm>
              <a:off x="158" y="3657"/>
              <a:ext cx="3448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rgbClr val="CC3300"/>
                </a:buClr>
                <a:buSzPct val="75000"/>
                <a:buFont typeface="Wingdings" panose="05000000000000000000" pitchFamily="2" charset="2"/>
                <a:buChar char="v"/>
              </a:pPr>
              <a:r>
                <a:rPr lang="en-US" altLang="zh-CN" sz="2000"/>
                <a:t>  </a:t>
              </a:r>
              <a:r>
                <a:rPr lang="zh-CN" altLang="en-US" sz="2000"/>
                <a:t>具有相同的半径      而      值相差为     的两条</a:t>
              </a:r>
            </a:p>
            <a:p>
              <a:pPr eaLnBrk="1" hangingPunct="1">
                <a:buClr>
                  <a:srgbClr val="CC3300"/>
                </a:buClr>
                <a:buSzPct val="75000"/>
                <a:buFont typeface="Wingdings" panose="05000000000000000000" pitchFamily="2" charset="2"/>
                <a:buNone/>
              </a:pPr>
              <a:r>
                <a:rPr lang="zh-CN" altLang="en-US" sz="2000"/>
                <a:t>    光线在像平面上交于同一点。</a:t>
              </a:r>
            </a:p>
          </p:txBody>
        </p:sp>
        <p:graphicFrame>
          <p:nvGraphicFramePr>
            <p:cNvPr id="31794" name="Object 82"/>
            <p:cNvGraphicFramePr>
              <a:graphicFrameLocks noChangeAspect="1"/>
            </p:cNvGraphicFramePr>
            <p:nvPr/>
          </p:nvGraphicFramePr>
          <p:xfrm>
            <a:off x="2835" y="3705"/>
            <a:ext cx="181" cy="1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667" name="Equation" r:id="rId27" imgW="139700" imgH="139700" progId="Equation.DSMT4">
                    <p:embed/>
                  </p:oleObj>
                </mc:Choice>
                <mc:Fallback>
                  <p:oleObj name="Equation" r:id="rId27" imgW="139700" imgH="139700" progId="Equation.DSMT4">
                    <p:embed/>
                    <p:pic>
                      <p:nvPicPr>
                        <p:cNvPr id="0" name="Object 8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5" y="3705"/>
                          <a:ext cx="181" cy="1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795" name="Object 95"/>
            <p:cNvGraphicFramePr>
              <a:graphicFrameLocks noChangeAspect="1"/>
            </p:cNvGraphicFramePr>
            <p:nvPr/>
          </p:nvGraphicFramePr>
          <p:xfrm>
            <a:off x="1965" y="3670"/>
            <a:ext cx="199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668" name="Equation" r:id="rId29" imgW="139579" imgH="164957" progId="Equation.DSMT4">
                    <p:embed/>
                  </p:oleObj>
                </mc:Choice>
                <mc:Fallback>
                  <p:oleObj name="Equation" r:id="rId29" imgW="139579" imgH="164957" progId="Equation.DSMT4">
                    <p:embed/>
                    <p:pic>
                      <p:nvPicPr>
                        <p:cNvPr id="0" name="Object 9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5" y="3670"/>
                          <a:ext cx="199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796" name="Object 97"/>
            <p:cNvGraphicFramePr>
              <a:graphicFrameLocks noChangeAspect="1"/>
            </p:cNvGraphicFramePr>
            <p:nvPr/>
          </p:nvGraphicFramePr>
          <p:xfrm>
            <a:off x="1549" y="3686"/>
            <a:ext cx="213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669" name="Equation" r:id="rId30" imgW="152268" imgH="164957" progId="Equation.DSMT4">
                    <p:embed/>
                  </p:oleObj>
                </mc:Choice>
                <mc:Fallback>
                  <p:oleObj name="Equation" r:id="rId30" imgW="152268" imgH="164957" progId="Equation.DSMT4">
                    <p:embed/>
                    <p:pic>
                      <p:nvPicPr>
                        <p:cNvPr id="0" name="Object 9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49" y="3686"/>
                          <a:ext cx="213" cy="2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1772" name="Line 102"/>
          <p:cNvSpPr>
            <a:spLocks noChangeShapeType="1"/>
          </p:cNvSpPr>
          <p:nvPr/>
        </p:nvSpPr>
        <p:spPr bwMode="auto">
          <a:xfrm>
            <a:off x="6156325" y="447675"/>
            <a:ext cx="0" cy="59753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73" name="Rectangle 106"/>
          <p:cNvSpPr>
            <a:spLocks noChangeArrowheads="1"/>
          </p:cNvSpPr>
          <p:nvPr/>
        </p:nvSpPr>
        <p:spPr bwMode="auto">
          <a:xfrm>
            <a:off x="0" y="33575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74" name="Rectangle 108"/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31775" name="Group 110"/>
          <p:cNvGrpSpPr>
            <a:grpSpLocks/>
          </p:cNvGrpSpPr>
          <p:nvPr/>
        </p:nvGrpSpPr>
        <p:grpSpPr bwMode="auto">
          <a:xfrm>
            <a:off x="6227763" y="404813"/>
            <a:ext cx="2628900" cy="5848350"/>
            <a:chOff x="3923" y="255"/>
            <a:chExt cx="1656" cy="3684"/>
          </a:xfrm>
        </p:grpSpPr>
        <p:grpSp>
          <p:nvGrpSpPr>
            <p:cNvPr id="31776" name="Group 109"/>
            <p:cNvGrpSpPr>
              <a:grpSpLocks/>
            </p:cNvGrpSpPr>
            <p:nvPr/>
          </p:nvGrpSpPr>
          <p:grpSpPr bwMode="auto">
            <a:xfrm>
              <a:off x="4014" y="255"/>
              <a:ext cx="1455" cy="2342"/>
              <a:chOff x="4014" y="255"/>
              <a:chExt cx="1455" cy="2342"/>
            </a:xfrm>
          </p:grpSpPr>
          <p:grpSp>
            <p:nvGrpSpPr>
              <p:cNvPr id="31780" name="Group 67"/>
              <p:cNvGrpSpPr>
                <a:grpSpLocks/>
              </p:cNvGrpSpPr>
              <p:nvPr/>
            </p:nvGrpSpPr>
            <p:grpSpPr bwMode="auto">
              <a:xfrm>
                <a:off x="4059" y="799"/>
                <a:ext cx="1346" cy="1633"/>
                <a:chOff x="4067" y="845"/>
                <a:chExt cx="1346" cy="1633"/>
              </a:xfrm>
            </p:grpSpPr>
            <p:sp>
              <p:nvSpPr>
                <p:cNvPr id="31787" name="Oval 59"/>
                <p:cNvSpPr>
                  <a:spLocks noChangeArrowheads="1"/>
                </p:cNvSpPr>
                <p:nvPr/>
              </p:nvSpPr>
              <p:spPr bwMode="auto">
                <a:xfrm>
                  <a:off x="4289" y="845"/>
                  <a:ext cx="907" cy="910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31788" name="Oval 60"/>
                <p:cNvSpPr>
                  <a:spLocks noChangeArrowheads="1"/>
                </p:cNvSpPr>
                <p:nvPr/>
              </p:nvSpPr>
              <p:spPr bwMode="auto">
                <a:xfrm>
                  <a:off x="4446" y="1437"/>
                  <a:ext cx="589" cy="589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31789" name="Line 61"/>
                <p:cNvSpPr>
                  <a:spLocks noChangeShapeType="1"/>
                </p:cNvSpPr>
                <p:nvPr/>
              </p:nvSpPr>
              <p:spPr bwMode="auto">
                <a:xfrm>
                  <a:off x="4067" y="935"/>
                  <a:ext cx="681" cy="1543"/>
                </a:xfrm>
                <a:prstGeom prst="line">
                  <a:avLst/>
                </a:prstGeom>
                <a:noFill/>
                <a:ln w="28575">
                  <a:solidFill>
                    <a:srgbClr val="CC33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790" name="Line 63"/>
                <p:cNvSpPr>
                  <a:spLocks noChangeShapeType="1"/>
                </p:cNvSpPr>
                <p:nvPr/>
              </p:nvSpPr>
              <p:spPr bwMode="auto">
                <a:xfrm flipH="1">
                  <a:off x="4732" y="935"/>
                  <a:ext cx="681" cy="1543"/>
                </a:xfrm>
                <a:prstGeom prst="line">
                  <a:avLst/>
                </a:prstGeom>
                <a:noFill/>
                <a:ln w="28575">
                  <a:solidFill>
                    <a:srgbClr val="CC33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791" name="Line 64"/>
                <p:cNvSpPr>
                  <a:spLocks noChangeShapeType="1"/>
                </p:cNvSpPr>
                <p:nvPr/>
              </p:nvSpPr>
              <p:spPr bwMode="auto">
                <a:xfrm>
                  <a:off x="4740" y="1298"/>
                  <a:ext cx="0" cy="11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792" name="Line 65"/>
                <p:cNvSpPr>
                  <a:spLocks noChangeShapeType="1"/>
                </p:cNvSpPr>
                <p:nvPr/>
              </p:nvSpPr>
              <p:spPr bwMode="auto">
                <a:xfrm>
                  <a:off x="4740" y="1298"/>
                  <a:ext cx="408" cy="1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1781" name="Text Box 68"/>
              <p:cNvSpPr txBox="1">
                <a:spLocks noChangeArrowheads="1"/>
              </p:cNvSpPr>
              <p:nvPr/>
            </p:nvSpPr>
            <p:spPr bwMode="auto">
              <a:xfrm>
                <a:off x="4604" y="935"/>
                <a:ext cx="236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/>
                  <a:t>0</a:t>
                </a:r>
              </a:p>
            </p:txBody>
          </p:sp>
          <p:sp>
            <p:nvSpPr>
              <p:cNvPr id="31782" name="Text Box 69"/>
              <p:cNvSpPr txBox="1">
                <a:spLocks noChangeArrowheads="1"/>
              </p:cNvSpPr>
              <p:nvPr/>
            </p:nvSpPr>
            <p:spPr bwMode="auto">
              <a:xfrm>
                <a:off x="5193" y="1344"/>
                <a:ext cx="276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/>
                  <a:t>B</a:t>
                </a:r>
              </a:p>
            </p:txBody>
          </p:sp>
          <p:sp>
            <p:nvSpPr>
              <p:cNvPr id="31783" name="Text Box 70"/>
              <p:cNvSpPr txBox="1">
                <a:spLocks noChangeArrowheads="1"/>
              </p:cNvSpPr>
              <p:nvPr/>
            </p:nvSpPr>
            <p:spPr bwMode="auto">
              <a:xfrm>
                <a:off x="4830" y="2251"/>
                <a:ext cx="289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/>
                  <a:t>A</a:t>
                </a:r>
              </a:p>
            </p:txBody>
          </p:sp>
          <p:sp>
            <p:nvSpPr>
              <p:cNvPr id="31784" name="Text Box 72"/>
              <p:cNvSpPr txBox="1">
                <a:spLocks noChangeArrowheads="1"/>
              </p:cNvSpPr>
              <p:nvPr/>
            </p:nvSpPr>
            <p:spPr bwMode="auto">
              <a:xfrm>
                <a:off x="4014" y="255"/>
                <a:ext cx="409" cy="3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/>
                  <a:t>(b)</a:t>
                </a:r>
              </a:p>
            </p:txBody>
          </p:sp>
          <p:sp>
            <p:nvSpPr>
              <p:cNvPr id="31785" name="Arc 74"/>
              <p:cNvSpPr>
                <a:spLocks/>
              </p:cNvSpPr>
              <p:nvPr/>
            </p:nvSpPr>
            <p:spPr bwMode="auto">
              <a:xfrm rot="2599937" flipH="1">
                <a:off x="4740" y="2160"/>
                <a:ext cx="91" cy="45"/>
              </a:xfrm>
              <a:custGeom>
                <a:avLst/>
                <a:gdLst>
                  <a:gd name="T0" fmla="*/ 0 w 21600"/>
                  <a:gd name="T1" fmla="*/ 0 h 21600"/>
                  <a:gd name="T2" fmla="*/ 91 w 21600"/>
                  <a:gd name="T3" fmla="*/ 45 h 21600"/>
                  <a:gd name="T4" fmla="*/ 0 w 21600"/>
                  <a:gd name="T5" fmla="*/ 4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8575">
                <a:solidFill>
                  <a:srgbClr val="CC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31786" name="Object 79"/>
              <p:cNvGraphicFramePr>
                <a:graphicFrameLocks noChangeAspect="1"/>
              </p:cNvGraphicFramePr>
              <p:nvPr/>
            </p:nvGraphicFramePr>
            <p:xfrm>
              <a:off x="4718" y="1949"/>
              <a:ext cx="156" cy="22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6670" name="Equation" r:id="rId31" imgW="126725" imgH="177415" progId="Equation.DSMT4">
                      <p:embed/>
                    </p:oleObj>
                  </mc:Choice>
                  <mc:Fallback>
                    <p:oleObj name="Equation" r:id="rId31" imgW="126725" imgH="177415" progId="Equation.DSMT4">
                      <p:embed/>
                      <p:pic>
                        <p:nvPicPr>
                          <p:cNvPr id="0" name="Object 7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18" y="1949"/>
                            <a:ext cx="156" cy="22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31777" name="Text Box 104"/>
            <p:cNvSpPr txBox="1">
              <a:spLocks noChangeArrowheads="1"/>
            </p:cNvSpPr>
            <p:nvPr/>
          </p:nvSpPr>
          <p:spPr bwMode="auto">
            <a:xfrm>
              <a:off x="3923" y="3113"/>
              <a:ext cx="1656" cy="8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rgbClr val="CC3300"/>
                </a:buClr>
                <a:buSzPct val="75000"/>
                <a:buFont typeface="Wingdings" panose="05000000000000000000" pitchFamily="2" charset="2"/>
                <a:buChar char="v"/>
              </a:pPr>
              <a:r>
                <a:rPr lang="en-US" altLang="zh-CN" sz="2000"/>
                <a:t> </a:t>
              </a:r>
              <a:r>
                <a:rPr lang="zh-CN" altLang="en-US" sz="2000"/>
                <a:t>有彗差的点物的像被限制在与     方向夹角为              的两线之内。</a:t>
              </a:r>
            </a:p>
          </p:txBody>
        </p:sp>
        <p:graphicFrame>
          <p:nvGraphicFramePr>
            <p:cNvPr id="31778" name="Object 105"/>
            <p:cNvGraphicFramePr>
              <a:graphicFrameLocks noChangeAspect="1"/>
            </p:cNvGraphicFramePr>
            <p:nvPr/>
          </p:nvGraphicFramePr>
          <p:xfrm>
            <a:off x="4785" y="3326"/>
            <a:ext cx="197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671" name="Equation" r:id="rId33" imgW="126835" imgH="139518" progId="Equation.DSMT4">
                    <p:embed/>
                  </p:oleObj>
                </mc:Choice>
                <mc:Fallback>
                  <p:oleObj name="Equation" r:id="rId33" imgW="126835" imgH="139518" progId="Equation.DSMT4">
                    <p:embed/>
                    <p:pic>
                      <p:nvPicPr>
                        <p:cNvPr id="0" name="Object 10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85" y="3326"/>
                          <a:ext cx="197" cy="2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779" name="Object 107"/>
            <p:cNvGraphicFramePr>
              <a:graphicFrameLocks noChangeAspect="1"/>
            </p:cNvGraphicFramePr>
            <p:nvPr/>
          </p:nvGraphicFramePr>
          <p:xfrm>
            <a:off x="4332" y="3521"/>
            <a:ext cx="544" cy="1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672" name="Equation" r:id="rId35" imgW="494870" imgH="177646" progId="Equation.DSMT4">
                    <p:embed/>
                  </p:oleObj>
                </mc:Choice>
                <mc:Fallback>
                  <p:oleObj name="Equation" r:id="rId35" imgW="494870" imgH="177646" progId="Equation.DSMT4">
                    <p:embed/>
                    <p:pic>
                      <p:nvPicPr>
                        <p:cNvPr id="0" name="Object 10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2" y="3521"/>
                          <a:ext cx="544" cy="1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70" name="Group 25"/>
          <p:cNvGrpSpPr>
            <a:grpSpLocks/>
          </p:cNvGrpSpPr>
          <p:nvPr/>
        </p:nvGrpSpPr>
        <p:grpSpPr bwMode="auto">
          <a:xfrm>
            <a:off x="179388" y="476250"/>
            <a:ext cx="2598737" cy="3438525"/>
            <a:chOff x="113" y="300"/>
            <a:chExt cx="1637" cy="2166"/>
          </a:xfrm>
        </p:grpSpPr>
        <p:grpSp>
          <p:nvGrpSpPr>
            <p:cNvPr id="32778" name="Group 6"/>
            <p:cNvGrpSpPr>
              <a:grpSpLocks/>
            </p:cNvGrpSpPr>
            <p:nvPr/>
          </p:nvGrpSpPr>
          <p:grpSpPr bwMode="auto">
            <a:xfrm>
              <a:off x="340" y="668"/>
              <a:ext cx="1346" cy="1633"/>
              <a:chOff x="4067" y="845"/>
              <a:chExt cx="1346" cy="1633"/>
            </a:xfrm>
          </p:grpSpPr>
          <p:sp>
            <p:nvSpPr>
              <p:cNvPr id="32785" name="Oval 7"/>
              <p:cNvSpPr>
                <a:spLocks noChangeArrowheads="1"/>
              </p:cNvSpPr>
              <p:nvPr/>
            </p:nvSpPr>
            <p:spPr bwMode="auto">
              <a:xfrm>
                <a:off x="4289" y="845"/>
                <a:ext cx="907" cy="91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2786" name="Oval 8"/>
              <p:cNvSpPr>
                <a:spLocks noChangeArrowheads="1"/>
              </p:cNvSpPr>
              <p:nvPr/>
            </p:nvSpPr>
            <p:spPr bwMode="auto">
              <a:xfrm>
                <a:off x="4446" y="1437"/>
                <a:ext cx="589" cy="589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2787" name="Line 9"/>
              <p:cNvSpPr>
                <a:spLocks noChangeShapeType="1"/>
              </p:cNvSpPr>
              <p:nvPr/>
            </p:nvSpPr>
            <p:spPr bwMode="auto">
              <a:xfrm>
                <a:off x="4067" y="935"/>
                <a:ext cx="681" cy="1543"/>
              </a:xfrm>
              <a:prstGeom prst="line">
                <a:avLst/>
              </a:prstGeom>
              <a:noFill/>
              <a:ln w="28575">
                <a:solidFill>
                  <a:srgbClr val="CC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788" name="Line 10"/>
              <p:cNvSpPr>
                <a:spLocks noChangeShapeType="1"/>
              </p:cNvSpPr>
              <p:nvPr/>
            </p:nvSpPr>
            <p:spPr bwMode="auto">
              <a:xfrm flipH="1">
                <a:off x="4732" y="935"/>
                <a:ext cx="681" cy="1543"/>
              </a:xfrm>
              <a:prstGeom prst="line">
                <a:avLst/>
              </a:prstGeom>
              <a:noFill/>
              <a:ln w="28575">
                <a:solidFill>
                  <a:srgbClr val="CC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789" name="Line 11"/>
              <p:cNvSpPr>
                <a:spLocks noChangeShapeType="1"/>
              </p:cNvSpPr>
              <p:nvPr/>
            </p:nvSpPr>
            <p:spPr bwMode="auto">
              <a:xfrm>
                <a:off x="4740" y="1298"/>
                <a:ext cx="0" cy="11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790" name="Line 12"/>
              <p:cNvSpPr>
                <a:spLocks noChangeShapeType="1"/>
              </p:cNvSpPr>
              <p:nvPr/>
            </p:nvSpPr>
            <p:spPr bwMode="auto">
              <a:xfrm>
                <a:off x="4740" y="1298"/>
                <a:ext cx="408" cy="1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2779" name="Text Box 13"/>
            <p:cNvSpPr txBox="1">
              <a:spLocks noChangeArrowheads="1"/>
            </p:cNvSpPr>
            <p:nvPr/>
          </p:nvSpPr>
          <p:spPr bwMode="auto">
            <a:xfrm>
              <a:off x="885" y="804"/>
              <a:ext cx="236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/>
                <a:t>0</a:t>
              </a:r>
            </a:p>
          </p:txBody>
        </p:sp>
        <p:sp>
          <p:nvSpPr>
            <p:cNvPr id="32780" name="Text Box 14"/>
            <p:cNvSpPr txBox="1">
              <a:spLocks noChangeArrowheads="1"/>
            </p:cNvSpPr>
            <p:nvPr/>
          </p:nvSpPr>
          <p:spPr bwMode="auto">
            <a:xfrm>
              <a:off x="1474" y="1213"/>
              <a:ext cx="276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/>
                <a:t>B</a:t>
              </a:r>
            </a:p>
          </p:txBody>
        </p:sp>
        <p:sp>
          <p:nvSpPr>
            <p:cNvPr id="32781" name="Text Box 15"/>
            <p:cNvSpPr txBox="1">
              <a:spLocks noChangeArrowheads="1"/>
            </p:cNvSpPr>
            <p:nvPr/>
          </p:nvSpPr>
          <p:spPr bwMode="auto">
            <a:xfrm>
              <a:off x="1111" y="2120"/>
              <a:ext cx="289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/>
                <a:t>A</a:t>
              </a:r>
            </a:p>
          </p:txBody>
        </p:sp>
        <p:sp>
          <p:nvSpPr>
            <p:cNvPr id="32782" name="Text Box 16"/>
            <p:cNvSpPr txBox="1">
              <a:spLocks noChangeArrowheads="1"/>
            </p:cNvSpPr>
            <p:nvPr/>
          </p:nvSpPr>
          <p:spPr bwMode="auto">
            <a:xfrm>
              <a:off x="113" y="300"/>
              <a:ext cx="409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/>
                <a:t>(b)</a:t>
              </a:r>
            </a:p>
          </p:txBody>
        </p:sp>
        <p:sp>
          <p:nvSpPr>
            <p:cNvPr id="32783" name="Arc 17"/>
            <p:cNvSpPr>
              <a:spLocks/>
            </p:cNvSpPr>
            <p:nvPr/>
          </p:nvSpPr>
          <p:spPr bwMode="auto">
            <a:xfrm rot="2599937" flipH="1">
              <a:off x="1021" y="2029"/>
              <a:ext cx="91" cy="45"/>
            </a:xfrm>
            <a:custGeom>
              <a:avLst/>
              <a:gdLst>
                <a:gd name="T0" fmla="*/ 0 w 21600"/>
                <a:gd name="T1" fmla="*/ 0 h 21600"/>
                <a:gd name="T2" fmla="*/ 91 w 21600"/>
                <a:gd name="T3" fmla="*/ 45 h 21600"/>
                <a:gd name="T4" fmla="*/ 0 w 21600"/>
                <a:gd name="T5" fmla="*/ 45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2784" name="Object 18"/>
            <p:cNvGraphicFramePr>
              <a:graphicFrameLocks noChangeAspect="1"/>
            </p:cNvGraphicFramePr>
            <p:nvPr/>
          </p:nvGraphicFramePr>
          <p:xfrm>
            <a:off x="999" y="1818"/>
            <a:ext cx="156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11" name="Equation" r:id="rId3" imgW="126725" imgH="177415" progId="Equation.DSMT4">
                    <p:embed/>
                  </p:oleObj>
                </mc:Choice>
                <mc:Fallback>
                  <p:oleObj name="Equation" r:id="rId3" imgW="126725" imgH="177415" progId="Equation.DSMT4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99" y="1818"/>
                          <a:ext cx="156" cy="2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2771" name="Group 24"/>
          <p:cNvGrpSpPr>
            <a:grpSpLocks/>
          </p:cNvGrpSpPr>
          <p:nvPr/>
        </p:nvGrpSpPr>
        <p:grpSpPr bwMode="auto">
          <a:xfrm>
            <a:off x="3276600" y="3005138"/>
            <a:ext cx="5545138" cy="822325"/>
            <a:chOff x="2109" y="1979"/>
            <a:chExt cx="3493" cy="518"/>
          </a:xfrm>
        </p:grpSpPr>
        <p:sp>
          <p:nvSpPr>
            <p:cNvPr id="32775" name="Text Box 19"/>
            <p:cNvSpPr txBox="1">
              <a:spLocks noChangeArrowheads="1"/>
            </p:cNvSpPr>
            <p:nvPr/>
          </p:nvSpPr>
          <p:spPr bwMode="auto">
            <a:xfrm>
              <a:off x="2109" y="1979"/>
              <a:ext cx="3493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rgbClr val="CC3300"/>
                </a:buClr>
                <a:buSzPct val="75000"/>
                <a:buFont typeface="Wingdings" panose="05000000000000000000" pitchFamily="2" charset="2"/>
                <a:buChar char="v"/>
              </a:pPr>
              <a:r>
                <a:rPr lang="en-US" altLang="zh-CN" sz="2400"/>
                <a:t> </a:t>
              </a:r>
              <a:r>
                <a:rPr lang="zh-CN" altLang="en-US" sz="2400"/>
                <a:t>有彗差的点物的像被限制在与     方向</a:t>
              </a:r>
            </a:p>
            <a:p>
              <a:pPr eaLnBrk="1" hangingPunct="1">
                <a:buClr>
                  <a:srgbClr val="CC3300"/>
                </a:buClr>
                <a:buSzPct val="75000"/>
                <a:buFont typeface="Wingdings" panose="05000000000000000000" pitchFamily="2" charset="2"/>
                <a:buNone/>
              </a:pPr>
              <a:r>
                <a:rPr lang="zh-CN" altLang="en-US" sz="2400"/>
                <a:t>   夹角为              的两线之内。</a:t>
              </a:r>
            </a:p>
          </p:txBody>
        </p:sp>
        <p:graphicFrame>
          <p:nvGraphicFramePr>
            <p:cNvPr id="32776" name="Object 20"/>
            <p:cNvGraphicFramePr>
              <a:graphicFrameLocks noChangeAspect="1"/>
            </p:cNvGraphicFramePr>
            <p:nvPr/>
          </p:nvGraphicFramePr>
          <p:xfrm>
            <a:off x="4921" y="1979"/>
            <a:ext cx="197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12" name="Equation" r:id="rId5" imgW="126835" imgH="139518" progId="Equation.DSMT4">
                    <p:embed/>
                  </p:oleObj>
                </mc:Choice>
                <mc:Fallback>
                  <p:oleObj name="Equation" r:id="rId5" imgW="126835" imgH="139518" progId="Equation.DSMT4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21" y="1979"/>
                          <a:ext cx="197" cy="2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777" name="Object 21"/>
            <p:cNvGraphicFramePr>
              <a:graphicFrameLocks noChangeAspect="1"/>
            </p:cNvGraphicFramePr>
            <p:nvPr/>
          </p:nvGraphicFramePr>
          <p:xfrm>
            <a:off x="2925" y="2251"/>
            <a:ext cx="544" cy="1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13" name="Equation" r:id="rId7" imgW="494870" imgH="177646" progId="Equation.DSMT4">
                    <p:embed/>
                  </p:oleObj>
                </mc:Choice>
                <mc:Fallback>
                  <p:oleObj name="Equation" r:id="rId7" imgW="494870" imgH="177646" progId="Equation.DSMT4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5" y="2251"/>
                          <a:ext cx="544" cy="1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2772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918997"/>
              </p:ext>
            </p:extLst>
          </p:nvPr>
        </p:nvGraphicFramePr>
        <p:xfrm>
          <a:off x="4427538" y="1204913"/>
          <a:ext cx="2879725" cy="146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14" name="Equation" r:id="rId9" imgW="1473200" imgH="749300" progId="Equation.DSMT4">
                  <p:embed/>
                </p:oleObj>
              </mc:Choice>
              <mc:Fallback>
                <p:oleObj name="Equation" r:id="rId9" imgW="1473200" imgH="749300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1204913"/>
                        <a:ext cx="2879725" cy="1468437"/>
                      </a:xfrm>
                      <a:prstGeom prst="rect">
                        <a:avLst/>
                      </a:prstGeom>
                      <a:solidFill>
                        <a:srgbClr val="D5FFFF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3" name="Text Box 27"/>
          <p:cNvSpPr txBox="1">
            <a:spLocks noChangeArrowheads="1"/>
          </p:cNvSpPr>
          <p:nvPr/>
        </p:nvSpPr>
        <p:spPr bwMode="auto">
          <a:xfrm>
            <a:off x="260350" y="4992688"/>
            <a:ext cx="8497888" cy="140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>
                <a:solidFill>
                  <a:srgbClr val="CC3300"/>
                </a:solidFill>
              </a:rPr>
              <a:t>彗差：</a:t>
            </a:r>
            <a:r>
              <a:rPr lang="zh-CN" altLang="en-US" sz="2800"/>
              <a:t>轴外傍轴物点发出的宽光束经透镜折射后，在</a:t>
            </a:r>
          </a:p>
          <a:p>
            <a:pPr algn="just" eaLnBrk="1" hangingPunct="1"/>
            <a:r>
              <a:rPr lang="zh-CN" altLang="en-US" sz="2800"/>
              <a:t>             理想平面上不再交于一点而形成的状如彗星的</a:t>
            </a:r>
          </a:p>
          <a:p>
            <a:pPr algn="just" eaLnBrk="1" hangingPunct="1"/>
            <a:r>
              <a:rPr lang="zh-CN" altLang="en-US" sz="2800"/>
              <a:t>             亮斑，此现象为彗差。</a:t>
            </a:r>
          </a:p>
        </p:txBody>
      </p:sp>
      <p:sp>
        <p:nvSpPr>
          <p:cNvPr id="32774" name="Rectangle 29"/>
          <p:cNvSpPr>
            <a:spLocks noChangeArrowheads="1"/>
          </p:cNvSpPr>
          <p:nvPr/>
        </p:nvSpPr>
        <p:spPr bwMode="auto">
          <a:xfrm>
            <a:off x="250825" y="4149725"/>
            <a:ext cx="28606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>
                <a:solidFill>
                  <a:srgbClr val="CC3300"/>
                </a:solidFill>
              </a:rPr>
              <a:t>彗差的定义</a:t>
            </a:r>
            <a:r>
              <a:rPr lang="zh-CN" altLang="en-US"/>
              <a:t>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51"/>
          <p:cNvSpPr txBox="1">
            <a:spLocks noChangeArrowheads="1"/>
          </p:cNvSpPr>
          <p:nvPr/>
        </p:nvSpPr>
        <p:spPr bwMode="auto">
          <a:xfrm>
            <a:off x="250825" y="1484313"/>
            <a:ext cx="8218488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靠近光轴的物点发出的大孔径光线不聚焦于一点</a:t>
            </a:r>
          </a:p>
        </p:txBody>
      </p:sp>
      <p:grpSp>
        <p:nvGrpSpPr>
          <p:cNvPr id="33796" name="Group 56"/>
          <p:cNvGrpSpPr>
            <a:grpSpLocks/>
          </p:cNvGrpSpPr>
          <p:nvPr/>
        </p:nvGrpSpPr>
        <p:grpSpPr bwMode="auto">
          <a:xfrm>
            <a:off x="250825" y="2674938"/>
            <a:ext cx="8483600" cy="3817937"/>
            <a:chOff x="80" y="1144"/>
            <a:chExt cx="5344" cy="2405"/>
          </a:xfrm>
        </p:grpSpPr>
        <p:sp>
          <p:nvSpPr>
            <p:cNvPr id="33797" name="Line 24"/>
            <p:cNvSpPr>
              <a:spLocks noChangeShapeType="1"/>
            </p:cNvSpPr>
            <p:nvPr/>
          </p:nvSpPr>
          <p:spPr bwMode="auto">
            <a:xfrm>
              <a:off x="80" y="2519"/>
              <a:ext cx="350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3798" name="AutoShape 42"/>
            <p:cNvSpPr>
              <a:spLocks noChangeArrowheads="1"/>
            </p:cNvSpPr>
            <p:nvPr/>
          </p:nvSpPr>
          <p:spPr bwMode="auto">
            <a:xfrm>
              <a:off x="2880" y="1643"/>
              <a:ext cx="1769" cy="554"/>
            </a:xfrm>
            <a:prstGeom prst="rightArrow">
              <a:avLst>
                <a:gd name="adj1" fmla="val 50000"/>
                <a:gd name="adj2" fmla="val 79829"/>
              </a:avLst>
            </a:prstGeom>
            <a:solidFill>
              <a:srgbClr val="339933"/>
            </a:solidFill>
            <a:ln w="57150">
              <a:solidFill>
                <a:srgbClr val="CC9900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>
                  <a:solidFill>
                    <a:srgbClr val="FFFF00"/>
                  </a:solidFill>
                  <a:ea typeface="华文楷体" panose="02010600040101010101" pitchFamily="2" charset="-122"/>
                </a:rPr>
                <a:t>彗尾形的弥散像</a:t>
              </a:r>
            </a:p>
          </p:txBody>
        </p:sp>
        <p:grpSp>
          <p:nvGrpSpPr>
            <p:cNvPr id="33799" name="Group 54"/>
            <p:cNvGrpSpPr>
              <a:grpSpLocks/>
            </p:cNvGrpSpPr>
            <p:nvPr/>
          </p:nvGrpSpPr>
          <p:grpSpPr bwMode="auto">
            <a:xfrm>
              <a:off x="4740" y="1144"/>
              <a:ext cx="684" cy="2095"/>
              <a:chOff x="4740" y="1144"/>
              <a:chExt cx="684" cy="2095"/>
            </a:xfrm>
          </p:grpSpPr>
          <p:sp>
            <p:nvSpPr>
              <p:cNvPr id="33815" name="Line 39"/>
              <p:cNvSpPr>
                <a:spLocks noChangeShapeType="1"/>
              </p:cNvSpPr>
              <p:nvPr/>
            </p:nvSpPr>
            <p:spPr bwMode="auto">
              <a:xfrm flipV="1">
                <a:off x="5168" y="1223"/>
                <a:ext cx="0" cy="2016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3816" name="Text Box 40"/>
              <p:cNvSpPr txBox="1">
                <a:spLocks noChangeArrowheads="1"/>
              </p:cNvSpPr>
              <p:nvPr/>
            </p:nvSpPr>
            <p:spPr bwMode="auto">
              <a:xfrm>
                <a:off x="4740" y="1144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339933"/>
                    </a:solidFill>
                  </a14:hiddenFill>
                </a:ext>
                <a:ext uri="{91240B29-F687-4F45-9708-019B960494DF}">
                  <a14:hiddenLine xmlns:a14="http://schemas.microsoft.com/office/drawing/2010/main" w="57150">
                    <a:solidFill>
                      <a:srgbClr val="CC99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2400">
                    <a:solidFill>
                      <a:schemeClr val="accent2"/>
                    </a:solidFill>
                    <a:ea typeface="华文楷体" panose="02010600040101010101" pitchFamily="2" charset="-122"/>
                  </a:rPr>
                  <a:t>X</a:t>
                </a:r>
              </a:p>
            </p:txBody>
          </p:sp>
          <p:grpSp>
            <p:nvGrpSpPr>
              <p:cNvPr id="33817" name="Group 43"/>
              <p:cNvGrpSpPr>
                <a:grpSpLocks/>
              </p:cNvGrpSpPr>
              <p:nvPr/>
            </p:nvGrpSpPr>
            <p:grpSpPr bwMode="auto">
              <a:xfrm>
                <a:off x="4896" y="1679"/>
                <a:ext cx="528" cy="726"/>
                <a:chOff x="4752" y="1152"/>
                <a:chExt cx="528" cy="726"/>
              </a:xfrm>
            </p:grpSpPr>
            <p:sp>
              <p:nvSpPr>
                <p:cNvPr id="33818" name="Oval 44"/>
                <p:cNvSpPr>
                  <a:spLocks noChangeArrowheads="1"/>
                </p:cNvSpPr>
                <p:nvPr/>
              </p:nvSpPr>
              <p:spPr bwMode="auto">
                <a:xfrm>
                  <a:off x="4752" y="1152"/>
                  <a:ext cx="528" cy="576"/>
                </a:xfrm>
                <a:prstGeom prst="ellipse">
                  <a:avLst/>
                </a:prstGeom>
                <a:solidFill>
                  <a:srgbClr val="FFFF6D"/>
                </a:solidFill>
                <a:ln w="57150">
                  <a:solidFill>
                    <a:srgbClr val="FFFF6D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33819" name="Oval 45"/>
                <p:cNvSpPr>
                  <a:spLocks noChangeArrowheads="1"/>
                </p:cNvSpPr>
                <p:nvPr/>
              </p:nvSpPr>
              <p:spPr bwMode="auto">
                <a:xfrm>
                  <a:off x="4800" y="1296"/>
                  <a:ext cx="432" cy="480"/>
                </a:xfrm>
                <a:prstGeom prst="ellipse">
                  <a:avLst/>
                </a:prstGeom>
                <a:solidFill>
                  <a:srgbClr val="E9E400"/>
                </a:solidFill>
                <a:ln w="57150">
                  <a:solidFill>
                    <a:srgbClr val="E9E400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33820" name="Oval 46"/>
                <p:cNvSpPr>
                  <a:spLocks noChangeArrowheads="1"/>
                </p:cNvSpPr>
                <p:nvPr/>
              </p:nvSpPr>
              <p:spPr bwMode="auto">
                <a:xfrm>
                  <a:off x="4848" y="1440"/>
                  <a:ext cx="336" cy="336"/>
                </a:xfrm>
                <a:prstGeom prst="ellipse">
                  <a:avLst/>
                </a:prstGeom>
                <a:solidFill>
                  <a:srgbClr val="FFCC66"/>
                </a:solidFill>
                <a:ln w="57150">
                  <a:solidFill>
                    <a:srgbClr val="FFCC66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33821" name="Oval 47"/>
                <p:cNvSpPr>
                  <a:spLocks noChangeArrowheads="1"/>
                </p:cNvSpPr>
                <p:nvPr/>
              </p:nvSpPr>
              <p:spPr bwMode="auto">
                <a:xfrm>
                  <a:off x="4896" y="1584"/>
                  <a:ext cx="240" cy="240"/>
                </a:xfrm>
                <a:prstGeom prst="ellipse">
                  <a:avLst/>
                </a:prstGeom>
                <a:solidFill>
                  <a:srgbClr val="CC9900"/>
                </a:solidFill>
                <a:ln w="57150">
                  <a:solidFill>
                    <a:srgbClr val="CC9900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33822" name="Oval 48"/>
                <p:cNvSpPr>
                  <a:spLocks noChangeArrowheads="1"/>
                </p:cNvSpPr>
                <p:nvPr/>
              </p:nvSpPr>
              <p:spPr bwMode="auto">
                <a:xfrm>
                  <a:off x="4944" y="1728"/>
                  <a:ext cx="144" cy="144"/>
                </a:xfrm>
                <a:prstGeom prst="ellipse">
                  <a:avLst/>
                </a:prstGeom>
                <a:solidFill>
                  <a:srgbClr val="FF9900"/>
                </a:solidFill>
                <a:ln w="57150">
                  <a:solidFill>
                    <a:srgbClr val="FF9900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>
                  <a:lvl1pPr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33823" name="Oval 49"/>
                <p:cNvSpPr>
                  <a:spLocks noChangeArrowheads="1"/>
                </p:cNvSpPr>
                <p:nvPr/>
              </p:nvSpPr>
              <p:spPr bwMode="auto">
                <a:xfrm>
                  <a:off x="5002" y="1830"/>
                  <a:ext cx="48" cy="48"/>
                </a:xfrm>
                <a:prstGeom prst="ellipse">
                  <a:avLst/>
                </a:prstGeom>
                <a:solidFill>
                  <a:srgbClr val="FF3300"/>
                </a:solidFill>
                <a:ln w="57150">
                  <a:solidFill>
                    <a:srgbClr val="FF3300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>
                  <a:lvl1pPr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 b="1">
                      <a:solidFill>
                        <a:srgbClr val="00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</p:grpSp>
        <p:grpSp>
          <p:nvGrpSpPr>
            <p:cNvPr id="33800" name="Group 52"/>
            <p:cNvGrpSpPr>
              <a:grpSpLocks/>
            </p:cNvGrpSpPr>
            <p:nvPr/>
          </p:nvGrpSpPr>
          <p:grpSpPr bwMode="auto">
            <a:xfrm>
              <a:off x="80" y="1655"/>
              <a:ext cx="2640" cy="1632"/>
              <a:chOff x="80" y="1991"/>
              <a:chExt cx="2640" cy="1632"/>
            </a:xfrm>
          </p:grpSpPr>
          <p:sp>
            <p:nvSpPr>
              <p:cNvPr id="33802" name="Line 25"/>
              <p:cNvSpPr>
                <a:spLocks noChangeShapeType="1"/>
              </p:cNvSpPr>
              <p:nvPr/>
            </p:nvSpPr>
            <p:spPr bwMode="auto">
              <a:xfrm flipV="1">
                <a:off x="128" y="2423"/>
                <a:ext cx="2592" cy="1056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3803" name="Line 26"/>
              <p:cNvSpPr>
                <a:spLocks noChangeShapeType="1"/>
              </p:cNvSpPr>
              <p:nvPr/>
            </p:nvSpPr>
            <p:spPr bwMode="auto">
              <a:xfrm flipV="1">
                <a:off x="80" y="2663"/>
                <a:ext cx="1536" cy="816"/>
              </a:xfrm>
              <a:prstGeom prst="line">
                <a:avLst/>
              </a:prstGeom>
              <a:noFill/>
              <a:ln w="28575">
                <a:solidFill>
                  <a:srgbClr val="CC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3804" name="Line 28"/>
              <p:cNvSpPr>
                <a:spLocks noChangeShapeType="1"/>
              </p:cNvSpPr>
              <p:nvPr/>
            </p:nvSpPr>
            <p:spPr bwMode="auto">
              <a:xfrm flipV="1">
                <a:off x="80" y="3047"/>
                <a:ext cx="1536" cy="432"/>
              </a:xfrm>
              <a:prstGeom prst="line">
                <a:avLst/>
              </a:prstGeom>
              <a:noFill/>
              <a:ln w="28575">
                <a:solidFill>
                  <a:srgbClr val="CC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3805" name="Line 29"/>
              <p:cNvSpPr>
                <a:spLocks noChangeShapeType="1"/>
              </p:cNvSpPr>
              <p:nvPr/>
            </p:nvSpPr>
            <p:spPr bwMode="auto">
              <a:xfrm flipV="1">
                <a:off x="1760" y="2279"/>
                <a:ext cx="960" cy="720"/>
              </a:xfrm>
              <a:prstGeom prst="line">
                <a:avLst/>
              </a:prstGeom>
              <a:noFill/>
              <a:ln w="28575">
                <a:solidFill>
                  <a:srgbClr val="CC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3806" name="Line 30"/>
              <p:cNvSpPr>
                <a:spLocks noChangeShapeType="1"/>
              </p:cNvSpPr>
              <p:nvPr/>
            </p:nvSpPr>
            <p:spPr bwMode="auto">
              <a:xfrm flipV="1">
                <a:off x="1746" y="2279"/>
                <a:ext cx="974" cy="335"/>
              </a:xfrm>
              <a:prstGeom prst="line">
                <a:avLst/>
              </a:prstGeom>
              <a:noFill/>
              <a:ln w="28575">
                <a:solidFill>
                  <a:srgbClr val="CC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3807" name="Line 31"/>
              <p:cNvSpPr>
                <a:spLocks noChangeShapeType="1"/>
              </p:cNvSpPr>
              <p:nvPr/>
            </p:nvSpPr>
            <p:spPr bwMode="auto">
              <a:xfrm>
                <a:off x="2720" y="1991"/>
                <a:ext cx="0" cy="1584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prstDash val="dash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3808" name="Line 32"/>
              <p:cNvSpPr>
                <a:spLocks noChangeShapeType="1"/>
              </p:cNvSpPr>
              <p:nvPr/>
            </p:nvSpPr>
            <p:spPr bwMode="auto">
              <a:xfrm flipV="1">
                <a:off x="80" y="2327"/>
                <a:ext cx="1536" cy="1152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3809" name="Line 33"/>
              <p:cNvSpPr>
                <a:spLocks noChangeShapeType="1"/>
              </p:cNvSpPr>
              <p:nvPr/>
            </p:nvSpPr>
            <p:spPr bwMode="auto">
              <a:xfrm flipV="1">
                <a:off x="80" y="3431"/>
                <a:ext cx="1536" cy="48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3810" name="Line 34"/>
              <p:cNvSpPr>
                <a:spLocks noChangeShapeType="1"/>
              </p:cNvSpPr>
              <p:nvPr/>
            </p:nvSpPr>
            <p:spPr bwMode="auto">
              <a:xfrm flipV="1">
                <a:off x="1746" y="2087"/>
                <a:ext cx="974" cy="1343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3811" name="Line 35"/>
              <p:cNvSpPr>
                <a:spLocks noChangeShapeType="1"/>
              </p:cNvSpPr>
              <p:nvPr/>
            </p:nvSpPr>
            <p:spPr bwMode="auto">
              <a:xfrm flipV="1">
                <a:off x="1760" y="2087"/>
                <a:ext cx="960" cy="192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3812" name="Oval 36"/>
              <p:cNvSpPr>
                <a:spLocks noChangeArrowheads="1"/>
              </p:cNvSpPr>
              <p:nvPr/>
            </p:nvSpPr>
            <p:spPr bwMode="auto">
              <a:xfrm>
                <a:off x="1616" y="2087"/>
                <a:ext cx="144" cy="1536"/>
              </a:xfrm>
              <a:prstGeom prst="ellipse">
                <a:avLst/>
              </a:prstGeom>
              <a:solidFill>
                <a:srgbClr val="C0C0C0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>
                <a:lvl1pPr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3813" name="Text Box 37"/>
              <p:cNvSpPr txBox="1">
                <a:spLocks noChangeArrowheads="1"/>
              </p:cNvSpPr>
              <p:nvPr/>
            </p:nvSpPr>
            <p:spPr bwMode="auto">
              <a:xfrm>
                <a:off x="85" y="3086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339933"/>
                    </a:solidFill>
                  </a14:hiddenFill>
                </a:ext>
                <a:ext uri="{91240B29-F687-4F45-9708-019B960494DF}">
                  <a14:hiddenLine xmlns:a14="http://schemas.microsoft.com/office/drawing/2010/main" w="57150">
                    <a:solidFill>
                      <a:srgbClr val="CC99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2400">
                    <a:solidFill>
                      <a:schemeClr val="accent2"/>
                    </a:solidFill>
                    <a:ea typeface="华文楷体" panose="02010600040101010101" pitchFamily="2" charset="-122"/>
                  </a:rPr>
                  <a:t>P</a:t>
                </a:r>
              </a:p>
            </p:txBody>
          </p:sp>
          <p:sp>
            <p:nvSpPr>
              <p:cNvPr id="33814" name="Oval 27"/>
              <p:cNvSpPr>
                <a:spLocks noChangeArrowheads="1"/>
              </p:cNvSpPr>
              <p:nvPr/>
            </p:nvSpPr>
            <p:spPr bwMode="auto">
              <a:xfrm>
                <a:off x="80" y="3439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33801" name="Text Box 55"/>
            <p:cNvSpPr txBox="1">
              <a:spLocks noChangeArrowheads="1"/>
            </p:cNvSpPr>
            <p:nvPr/>
          </p:nvSpPr>
          <p:spPr bwMode="auto">
            <a:xfrm>
              <a:off x="2608" y="3203"/>
              <a:ext cx="1321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/>
                <a:t>彗差的产生</a:t>
              </a:r>
            </a:p>
          </p:txBody>
        </p:sp>
      </p:grpSp>
      <p:sp>
        <p:nvSpPr>
          <p:cNvPr id="33" name="Text Box 31"/>
          <p:cNvSpPr txBox="1">
            <a:spLocks noChangeArrowheads="1"/>
          </p:cNvSpPr>
          <p:nvPr/>
        </p:nvSpPr>
        <p:spPr bwMode="auto">
          <a:xfrm>
            <a:off x="-7108" y="0"/>
            <a:ext cx="9151107" cy="646331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342900" indent="0" eaLnBrk="1" hangingPunct="1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None/>
              <a:defRPr sz="3600">
                <a:solidFill>
                  <a:schemeClr val="bg1"/>
                </a:solidFill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dirty="0" smtClean="0"/>
              <a:t>彗差   </a:t>
            </a:r>
            <a:r>
              <a:rPr lang="en-US" altLang="zh-CN" dirty="0"/>
              <a:t>( coma 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8" descr="com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1341438"/>
            <a:ext cx="8066088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4819" name="Group 35"/>
          <p:cNvGrpSpPr>
            <a:grpSpLocks/>
          </p:cNvGrpSpPr>
          <p:nvPr/>
        </p:nvGrpSpPr>
        <p:grpSpPr bwMode="auto">
          <a:xfrm>
            <a:off x="450850" y="4864100"/>
            <a:ext cx="8280400" cy="1536700"/>
            <a:chOff x="284" y="2784"/>
            <a:chExt cx="5216" cy="968"/>
          </a:xfrm>
        </p:grpSpPr>
        <p:graphicFrame>
          <p:nvGraphicFramePr>
            <p:cNvPr id="34821" name="Object 29"/>
            <p:cNvGraphicFramePr>
              <a:graphicFrameLocks noChangeAspect="1"/>
            </p:cNvGraphicFramePr>
            <p:nvPr/>
          </p:nvGraphicFramePr>
          <p:xfrm>
            <a:off x="1837" y="3113"/>
            <a:ext cx="1170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81" r:id="rId4" imgW="1285911" imgH="323964" progId="Equation.3">
                    <p:embed/>
                  </p:oleObj>
                </mc:Choice>
                <mc:Fallback>
                  <p:oleObj r:id="rId4" imgW="1285911" imgH="323964" progId="Equation.3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37" y="3113"/>
                          <a:ext cx="1170" cy="2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822" name="AutoShape 30"/>
            <p:cNvSpPr>
              <a:spLocks noChangeArrowheads="1"/>
            </p:cNvSpPr>
            <p:nvPr/>
          </p:nvSpPr>
          <p:spPr bwMode="auto">
            <a:xfrm>
              <a:off x="3561" y="2784"/>
              <a:ext cx="1884" cy="392"/>
            </a:xfrm>
            <a:prstGeom prst="roundRect">
              <a:avLst>
                <a:gd name="adj" fmla="val 16667"/>
              </a:avLst>
            </a:prstGeom>
            <a:solidFill>
              <a:srgbClr val="339933"/>
            </a:solidFill>
            <a:ln w="57150">
              <a:solidFill>
                <a:srgbClr val="CC99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800" i="1">
                  <a:solidFill>
                    <a:srgbClr val="FFFF00"/>
                  </a:solidFill>
                  <a:ea typeface="华文楷体" panose="02010600040101010101" pitchFamily="2" charset="-122"/>
                </a:rPr>
                <a:t>dH &gt; 0  --- </a:t>
              </a:r>
              <a:r>
                <a:rPr kumimoji="1" lang="zh-CN" altLang="en-US" sz="2800">
                  <a:solidFill>
                    <a:srgbClr val="FFFF00"/>
                  </a:solidFill>
                  <a:ea typeface="华文楷体" panose="02010600040101010101" pitchFamily="2" charset="-122"/>
                </a:rPr>
                <a:t>正彗差</a:t>
              </a:r>
            </a:p>
          </p:txBody>
        </p:sp>
        <p:sp>
          <p:nvSpPr>
            <p:cNvPr id="34823" name="AutoShape 31"/>
            <p:cNvSpPr>
              <a:spLocks noChangeArrowheads="1"/>
            </p:cNvSpPr>
            <p:nvPr/>
          </p:nvSpPr>
          <p:spPr bwMode="auto">
            <a:xfrm>
              <a:off x="3560" y="3360"/>
              <a:ext cx="1940" cy="392"/>
            </a:xfrm>
            <a:prstGeom prst="roundRect">
              <a:avLst>
                <a:gd name="adj" fmla="val 16667"/>
              </a:avLst>
            </a:prstGeom>
            <a:solidFill>
              <a:srgbClr val="339933"/>
            </a:solidFill>
            <a:ln w="57150">
              <a:solidFill>
                <a:srgbClr val="CC99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800" i="1">
                  <a:solidFill>
                    <a:srgbClr val="FFFF00"/>
                  </a:solidFill>
                  <a:ea typeface="华文楷体" panose="02010600040101010101" pitchFamily="2" charset="-122"/>
                </a:rPr>
                <a:t>dH  &lt; 0  --- </a:t>
              </a:r>
              <a:r>
                <a:rPr kumimoji="1" lang="zh-CN" altLang="en-US" sz="2800">
                  <a:solidFill>
                    <a:srgbClr val="FFFF00"/>
                  </a:solidFill>
                  <a:ea typeface="华文楷体" panose="02010600040101010101" pitchFamily="2" charset="-122"/>
                </a:rPr>
                <a:t>负彗差</a:t>
              </a:r>
            </a:p>
          </p:txBody>
        </p:sp>
        <p:sp>
          <p:nvSpPr>
            <p:cNvPr id="34824" name="AutoShape 33"/>
            <p:cNvSpPr>
              <a:spLocks/>
            </p:cNvSpPr>
            <p:nvPr/>
          </p:nvSpPr>
          <p:spPr bwMode="auto">
            <a:xfrm>
              <a:off x="3072" y="2928"/>
              <a:ext cx="336" cy="768"/>
            </a:xfrm>
            <a:prstGeom prst="leftBrace">
              <a:avLst>
                <a:gd name="adj1" fmla="val 19048"/>
                <a:gd name="adj2" fmla="val 50000"/>
              </a:avLst>
            </a:prstGeom>
            <a:noFill/>
            <a:ln w="57150">
              <a:solidFill>
                <a:srgbClr val="CC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39933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4825" name="Text Box 34"/>
            <p:cNvSpPr txBox="1">
              <a:spLocks noChangeArrowheads="1"/>
            </p:cNvSpPr>
            <p:nvPr/>
          </p:nvSpPr>
          <p:spPr bwMode="auto">
            <a:xfrm>
              <a:off x="284" y="3067"/>
              <a:ext cx="1562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/>
                <a:t>彗差的定量：</a:t>
              </a:r>
            </a:p>
          </p:txBody>
        </p:sp>
      </p:grpSp>
      <p:sp>
        <p:nvSpPr>
          <p:cNvPr id="11" name="Text Box 31"/>
          <p:cNvSpPr txBox="1">
            <a:spLocks noChangeArrowheads="1"/>
          </p:cNvSpPr>
          <p:nvPr/>
        </p:nvSpPr>
        <p:spPr bwMode="auto">
          <a:xfrm>
            <a:off x="-7108" y="0"/>
            <a:ext cx="9151107" cy="646331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342900" indent="0" eaLnBrk="1" hangingPunct="1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None/>
              <a:defRPr sz="3600">
                <a:solidFill>
                  <a:schemeClr val="bg1"/>
                </a:solidFill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dirty="0" smtClean="0"/>
              <a:t>彗差   </a:t>
            </a:r>
            <a:r>
              <a:rPr lang="en-US" altLang="zh-CN" dirty="0"/>
              <a:t>( coma 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8" descr="coma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4"/>
          <a:stretch>
            <a:fillRect/>
          </a:stretch>
        </p:blipFill>
        <p:spPr bwMode="auto">
          <a:xfrm>
            <a:off x="171450" y="1484313"/>
            <a:ext cx="882015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Text Box 16"/>
          <p:cNvSpPr txBox="1">
            <a:spLocks noChangeArrowheads="1"/>
          </p:cNvSpPr>
          <p:nvPr/>
        </p:nvSpPr>
        <p:spPr bwMode="auto">
          <a:xfrm>
            <a:off x="2555875" y="5445125"/>
            <a:ext cx="3627438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不同大小彗差的照片</a:t>
            </a:r>
          </a:p>
        </p:txBody>
      </p:sp>
      <p:sp>
        <p:nvSpPr>
          <p:cNvPr id="6" name="Text Box 31"/>
          <p:cNvSpPr txBox="1">
            <a:spLocks noChangeArrowheads="1"/>
          </p:cNvSpPr>
          <p:nvPr/>
        </p:nvSpPr>
        <p:spPr bwMode="auto">
          <a:xfrm>
            <a:off x="-7108" y="0"/>
            <a:ext cx="9151107" cy="646331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342900" indent="0" eaLnBrk="1" hangingPunct="1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None/>
              <a:defRPr sz="3600">
                <a:solidFill>
                  <a:schemeClr val="bg1"/>
                </a:solidFill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dirty="0" smtClean="0"/>
              <a:t>彗差   </a:t>
            </a:r>
            <a:r>
              <a:rPr lang="en-US" altLang="zh-CN" dirty="0"/>
              <a:t>( coma 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89" y="1772458"/>
            <a:ext cx="3805874" cy="373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Text Box 3"/>
          <p:cNvSpPr txBox="1">
            <a:spLocks noChangeArrowheads="1"/>
          </p:cNvSpPr>
          <p:nvPr/>
        </p:nvSpPr>
        <p:spPr bwMode="auto">
          <a:xfrm>
            <a:off x="4091437" y="567812"/>
            <a:ext cx="4608513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solidFill>
                  <a:srgbClr val="FF33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彗差：</a:t>
            </a:r>
            <a:r>
              <a:rPr lang="zh-CN" altLang="en-US" sz="2800" dirty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轴外物点以宽光束成像时所产生的一种轴外宽光束单色像差。</a:t>
            </a:r>
          </a:p>
        </p:txBody>
      </p:sp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4211950" y="2204830"/>
            <a:ext cx="462915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彗差是一种于视场和孔径大小都有关的轴外像差。</a:t>
            </a:r>
          </a:p>
        </p:txBody>
      </p:sp>
      <p:pic>
        <p:nvPicPr>
          <p:cNvPr id="36870" name="Picture 6" descr="图1-4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40" y="3402012"/>
            <a:ext cx="2339975" cy="345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auto">
          <a:xfrm>
            <a:off x="0" y="-5380"/>
            <a:ext cx="9144000" cy="3512307"/>
          </a:xfrm>
          <a:prstGeom prst="rect">
            <a:avLst/>
          </a:prstGeom>
          <a:solidFill>
            <a:srgbClr val="D5DFF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000" b="1" i="0" u="none" strike="noStrike" cap="none" normalizeH="0" baseline="0" smtClean="0">
              <a:ln>
                <a:noFill/>
              </a:ln>
              <a:solidFill>
                <a:srgbClr val="0000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0" y="3356990"/>
            <a:ext cx="9144000" cy="3512307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000" b="1" i="0" u="none" strike="noStrike" cap="none" normalizeH="0" baseline="0" smtClean="0">
              <a:ln>
                <a:noFill/>
              </a:ln>
              <a:solidFill>
                <a:srgbClr val="000066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8695" t="22612" r="59338" b="48446"/>
          <a:stretch/>
        </p:blipFill>
        <p:spPr>
          <a:xfrm>
            <a:off x="965483" y="169133"/>
            <a:ext cx="4470637" cy="304383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12200" y="1114962"/>
            <a:ext cx="2736647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 </a:t>
            </a:r>
            <a:r>
              <a:rPr lang="zh-CN" altLang="en-US" sz="2400" dirty="0" smtClean="0">
                <a:solidFill>
                  <a:schemeClr val="tx1"/>
                </a:solidFill>
              </a:rPr>
              <a:t>某标准</a:t>
            </a:r>
            <a:r>
              <a:rPr lang="zh-CN" altLang="en-US" sz="2400" dirty="0">
                <a:solidFill>
                  <a:schemeClr val="tx1"/>
                </a:solidFill>
              </a:rPr>
              <a:t>变焦</a:t>
            </a:r>
            <a:r>
              <a:rPr lang="zh-CN" altLang="en-US" sz="2400" dirty="0" smtClean="0">
                <a:solidFill>
                  <a:schemeClr val="tx1"/>
                </a:solidFill>
              </a:rPr>
              <a:t>镜头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r>
              <a:rPr lang="zh-CN" altLang="en-US" sz="2400" dirty="0" smtClean="0">
                <a:solidFill>
                  <a:srgbClr val="7030A0"/>
                </a:solidFill>
              </a:rPr>
              <a:t> 某电子商城价格：</a:t>
            </a:r>
            <a:endParaRPr lang="en-US" altLang="zh-CN" sz="2400" dirty="0" smtClean="0">
              <a:solidFill>
                <a:srgbClr val="7030A0"/>
              </a:solidFill>
            </a:endParaRPr>
          </a:p>
          <a:p>
            <a:r>
              <a:rPr lang="en-US" altLang="zh-CN" sz="2400" dirty="0">
                <a:solidFill>
                  <a:srgbClr val="7030A0"/>
                </a:solidFill>
              </a:rPr>
              <a:t> </a:t>
            </a:r>
            <a:r>
              <a:rPr lang="en-US" altLang="zh-CN" sz="2400" dirty="0" smtClean="0">
                <a:solidFill>
                  <a:srgbClr val="7030A0"/>
                </a:solidFill>
              </a:rPr>
              <a:t>         11899.00</a:t>
            </a:r>
            <a:r>
              <a:rPr lang="zh-CN" altLang="en-US" sz="2400" dirty="0" smtClean="0">
                <a:solidFill>
                  <a:srgbClr val="7030A0"/>
                </a:solidFill>
              </a:rPr>
              <a:t>元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3405" t="6504" r="1279" b="16449"/>
          <a:stretch/>
        </p:blipFill>
        <p:spPr>
          <a:xfrm>
            <a:off x="539439" y="3573020"/>
            <a:ext cx="5292367" cy="321322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119580" y="4697642"/>
            <a:ext cx="2736647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 </a:t>
            </a:r>
            <a:r>
              <a:rPr lang="zh-CN" altLang="en-US" sz="2400" dirty="0" smtClean="0">
                <a:solidFill>
                  <a:schemeClr val="tx1"/>
                </a:solidFill>
              </a:rPr>
              <a:t>某相机镜头剖面图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r>
              <a:rPr lang="zh-CN" altLang="en-US" sz="2400" dirty="0" smtClean="0">
                <a:solidFill>
                  <a:srgbClr val="7030A0"/>
                </a:solidFill>
              </a:rPr>
              <a:t> </a:t>
            </a:r>
            <a:r>
              <a:rPr lang="en-US" altLang="zh-CN" sz="2400" dirty="0" smtClean="0">
                <a:solidFill>
                  <a:srgbClr val="7030A0"/>
                </a:solidFill>
              </a:rPr>
              <a:t>(</a:t>
            </a:r>
            <a:r>
              <a:rPr lang="zh-CN" altLang="en-US" sz="2400" dirty="0" smtClean="0">
                <a:solidFill>
                  <a:srgbClr val="7030A0"/>
                </a:solidFill>
              </a:rPr>
              <a:t>与上图无联系</a:t>
            </a:r>
            <a:r>
              <a:rPr lang="en-US" altLang="zh-CN" sz="2400" dirty="0" smtClean="0">
                <a:solidFill>
                  <a:srgbClr val="7030A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6921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6" descr="4(1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484313"/>
            <a:ext cx="6911975" cy="398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7891" name="Group 33"/>
          <p:cNvGrpSpPr>
            <a:grpSpLocks/>
          </p:cNvGrpSpPr>
          <p:nvPr/>
        </p:nvGrpSpPr>
        <p:grpSpPr bwMode="auto">
          <a:xfrm>
            <a:off x="827088" y="1628775"/>
            <a:ext cx="6913562" cy="3744913"/>
            <a:chOff x="521" y="1026"/>
            <a:chExt cx="4355" cy="2359"/>
          </a:xfrm>
        </p:grpSpPr>
        <p:sp>
          <p:nvSpPr>
            <p:cNvPr id="37894" name="Line 8"/>
            <p:cNvSpPr>
              <a:spLocks noChangeShapeType="1"/>
            </p:cNvSpPr>
            <p:nvPr/>
          </p:nvSpPr>
          <p:spPr bwMode="auto">
            <a:xfrm flipV="1">
              <a:off x="521" y="1026"/>
              <a:ext cx="4355" cy="2359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895" name="Line 9"/>
            <p:cNvSpPr>
              <a:spLocks noChangeShapeType="1"/>
            </p:cNvSpPr>
            <p:nvPr/>
          </p:nvSpPr>
          <p:spPr bwMode="auto">
            <a:xfrm flipV="1">
              <a:off x="521" y="2115"/>
              <a:ext cx="4355" cy="63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896" name="Line 10"/>
            <p:cNvSpPr>
              <a:spLocks noChangeShapeType="1"/>
            </p:cNvSpPr>
            <p:nvPr/>
          </p:nvSpPr>
          <p:spPr bwMode="auto">
            <a:xfrm>
              <a:off x="521" y="2750"/>
              <a:ext cx="0" cy="63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897" name="Line 11"/>
            <p:cNvSpPr>
              <a:spLocks noChangeShapeType="1"/>
            </p:cNvSpPr>
            <p:nvPr/>
          </p:nvSpPr>
          <p:spPr bwMode="auto">
            <a:xfrm>
              <a:off x="4876" y="1026"/>
              <a:ext cx="0" cy="1089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898" name="Line 12"/>
            <p:cNvSpPr>
              <a:spLocks noChangeShapeType="1"/>
            </p:cNvSpPr>
            <p:nvPr/>
          </p:nvSpPr>
          <p:spPr bwMode="auto">
            <a:xfrm>
              <a:off x="657" y="2750"/>
              <a:ext cx="0" cy="543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899" name="Line 13"/>
            <p:cNvSpPr>
              <a:spLocks noChangeShapeType="1"/>
            </p:cNvSpPr>
            <p:nvPr/>
          </p:nvSpPr>
          <p:spPr bwMode="auto">
            <a:xfrm>
              <a:off x="839" y="2704"/>
              <a:ext cx="0" cy="5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0" name="Line 14"/>
            <p:cNvSpPr>
              <a:spLocks noChangeShapeType="1"/>
            </p:cNvSpPr>
            <p:nvPr/>
          </p:nvSpPr>
          <p:spPr bwMode="auto">
            <a:xfrm>
              <a:off x="1020" y="2659"/>
              <a:ext cx="0" cy="454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1" name="Line 15"/>
            <p:cNvSpPr>
              <a:spLocks noChangeShapeType="1"/>
            </p:cNvSpPr>
            <p:nvPr/>
          </p:nvSpPr>
          <p:spPr bwMode="auto">
            <a:xfrm>
              <a:off x="1156" y="2659"/>
              <a:ext cx="0" cy="40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2" name="Line 16"/>
            <p:cNvSpPr>
              <a:spLocks noChangeShapeType="1"/>
            </p:cNvSpPr>
            <p:nvPr/>
          </p:nvSpPr>
          <p:spPr bwMode="auto">
            <a:xfrm>
              <a:off x="1338" y="2659"/>
              <a:ext cx="0" cy="272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3" name="Line 17"/>
            <p:cNvSpPr>
              <a:spLocks noChangeShapeType="1"/>
            </p:cNvSpPr>
            <p:nvPr/>
          </p:nvSpPr>
          <p:spPr bwMode="auto">
            <a:xfrm>
              <a:off x="1519" y="2614"/>
              <a:ext cx="0" cy="272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4" name="Line 18"/>
            <p:cNvSpPr>
              <a:spLocks noChangeShapeType="1"/>
            </p:cNvSpPr>
            <p:nvPr/>
          </p:nvSpPr>
          <p:spPr bwMode="auto">
            <a:xfrm>
              <a:off x="1701" y="2568"/>
              <a:ext cx="0" cy="182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5" name="Line 19"/>
            <p:cNvSpPr>
              <a:spLocks noChangeShapeType="1"/>
            </p:cNvSpPr>
            <p:nvPr/>
          </p:nvSpPr>
          <p:spPr bwMode="auto">
            <a:xfrm>
              <a:off x="1882" y="2523"/>
              <a:ext cx="0" cy="136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6" name="Line 20"/>
            <p:cNvSpPr>
              <a:spLocks noChangeShapeType="1"/>
            </p:cNvSpPr>
            <p:nvPr/>
          </p:nvSpPr>
          <p:spPr bwMode="auto">
            <a:xfrm>
              <a:off x="2472" y="2341"/>
              <a:ext cx="0" cy="91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7" name="Line 21"/>
            <p:cNvSpPr>
              <a:spLocks noChangeShapeType="1"/>
            </p:cNvSpPr>
            <p:nvPr/>
          </p:nvSpPr>
          <p:spPr bwMode="auto">
            <a:xfrm>
              <a:off x="2744" y="2205"/>
              <a:ext cx="0" cy="227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8" name="Line 22"/>
            <p:cNvSpPr>
              <a:spLocks noChangeShapeType="1"/>
            </p:cNvSpPr>
            <p:nvPr/>
          </p:nvSpPr>
          <p:spPr bwMode="auto">
            <a:xfrm>
              <a:off x="2925" y="2069"/>
              <a:ext cx="0" cy="363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9" name="Line 23"/>
            <p:cNvSpPr>
              <a:spLocks noChangeShapeType="1"/>
            </p:cNvSpPr>
            <p:nvPr/>
          </p:nvSpPr>
          <p:spPr bwMode="auto">
            <a:xfrm>
              <a:off x="3107" y="1979"/>
              <a:ext cx="0" cy="40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0" name="Line 24"/>
            <p:cNvSpPr>
              <a:spLocks noChangeShapeType="1"/>
            </p:cNvSpPr>
            <p:nvPr/>
          </p:nvSpPr>
          <p:spPr bwMode="auto">
            <a:xfrm>
              <a:off x="3288" y="1888"/>
              <a:ext cx="0" cy="453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1" name="Line 25"/>
            <p:cNvSpPr>
              <a:spLocks noChangeShapeType="1"/>
            </p:cNvSpPr>
            <p:nvPr/>
          </p:nvSpPr>
          <p:spPr bwMode="auto">
            <a:xfrm>
              <a:off x="3470" y="1797"/>
              <a:ext cx="0" cy="499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2" name="Line 26"/>
            <p:cNvSpPr>
              <a:spLocks noChangeShapeType="1"/>
            </p:cNvSpPr>
            <p:nvPr/>
          </p:nvSpPr>
          <p:spPr bwMode="auto">
            <a:xfrm>
              <a:off x="3651" y="1706"/>
              <a:ext cx="0" cy="59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3" name="Line 27"/>
            <p:cNvSpPr>
              <a:spLocks noChangeShapeType="1"/>
            </p:cNvSpPr>
            <p:nvPr/>
          </p:nvSpPr>
          <p:spPr bwMode="auto">
            <a:xfrm>
              <a:off x="3833" y="1570"/>
              <a:ext cx="0" cy="681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4" name="Line 28"/>
            <p:cNvSpPr>
              <a:spLocks noChangeShapeType="1"/>
            </p:cNvSpPr>
            <p:nvPr/>
          </p:nvSpPr>
          <p:spPr bwMode="auto">
            <a:xfrm>
              <a:off x="4014" y="1525"/>
              <a:ext cx="0" cy="726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5" name="Line 29"/>
            <p:cNvSpPr>
              <a:spLocks noChangeShapeType="1"/>
            </p:cNvSpPr>
            <p:nvPr/>
          </p:nvSpPr>
          <p:spPr bwMode="auto">
            <a:xfrm>
              <a:off x="4195" y="1389"/>
              <a:ext cx="0" cy="816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6" name="Line 30"/>
            <p:cNvSpPr>
              <a:spLocks noChangeShapeType="1"/>
            </p:cNvSpPr>
            <p:nvPr/>
          </p:nvSpPr>
          <p:spPr bwMode="auto">
            <a:xfrm>
              <a:off x="4377" y="1298"/>
              <a:ext cx="0" cy="907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7" name="Line 31"/>
            <p:cNvSpPr>
              <a:spLocks noChangeShapeType="1"/>
            </p:cNvSpPr>
            <p:nvPr/>
          </p:nvSpPr>
          <p:spPr bwMode="auto">
            <a:xfrm>
              <a:off x="4558" y="1207"/>
              <a:ext cx="0" cy="953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8" name="Line 32"/>
            <p:cNvSpPr>
              <a:spLocks noChangeShapeType="1"/>
            </p:cNvSpPr>
            <p:nvPr/>
          </p:nvSpPr>
          <p:spPr bwMode="auto">
            <a:xfrm>
              <a:off x="4740" y="1117"/>
              <a:ext cx="0" cy="1043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7892" name="Text Box 34"/>
          <p:cNvSpPr txBox="1">
            <a:spLocks noChangeArrowheads="1"/>
          </p:cNvSpPr>
          <p:nvPr/>
        </p:nvSpPr>
        <p:spPr bwMode="auto">
          <a:xfrm>
            <a:off x="5795963" y="3573463"/>
            <a:ext cx="12557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>
                <a:solidFill>
                  <a:schemeClr val="tx2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子午面</a:t>
            </a:r>
          </a:p>
        </p:txBody>
      </p:sp>
      <p:sp>
        <p:nvSpPr>
          <p:cNvPr id="32" name="Text Box 31"/>
          <p:cNvSpPr txBox="1">
            <a:spLocks noChangeArrowheads="1"/>
          </p:cNvSpPr>
          <p:nvPr/>
        </p:nvSpPr>
        <p:spPr bwMode="auto">
          <a:xfrm>
            <a:off x="-7108" y="0"/>
            <a:ext cx="9151107" cy="646331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342900" indent="0" eaLnBrk="1" hangingPunct="1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None/>
              <a:defRPr sz="3600">
                <a:solidFill>
                  <a:schemeClr val="bg1"/>
                </a:solidFill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dirty="0" smtClean="0"/>
              <a:t>彗差   </a:t>
            </a:r>
            <a:r>
              <a:rPr lang="en-US" altLang="zh-CN" dirty="0"/>
              <a:t>( coma 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5" descr="4(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341438"/>
            <a:ext cx="6769100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8915" name="Group 24"/>
          <p:cNvGrpSpPr>
            <a:grpSpLocks/>
          </p:cNvGrpSpPr>
          <p:nvPr/>
        </p:nvGrpSpPr>
        <p:grpSpPr bwMode="auto">
          <a:xfrm>
            <a:off x="1403350" y="1844675"/>
            <a:ext cx="6337300" cy="3384550"/>
            <a:chOff x="884" y="1162"/>
            <a:chExt cx="3992" cy="2132"/>
          </a:xfrm>
        </p:grpSpPr>
        <p:sp>
          <p:nvSpPr>
            <p:cNvPr id="38918" name="Line 6"/>
            <p:cNvSpPr>
              <a:spLocks noChangeShapeType="1"/>
            </p:cNvSpPr>
            <p:nvPr/>
          </p:nvSpPr>
          <p:spPr bwMode="auto">
            <a:xfrm flipV="1">
              <a:off x="884" y="1162"/>
              <a:ext cx="3992" cy="2132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19" name="Line 7"/>
            <p:cNvSpPr>
              <a:spLocks noChangeShapeType="1"/>
            </p:cNvSpPr>
            <p:nvPr/>
          </p:nvSpPr>
          <p:spPr bwMode="auto">
            <a:xfrm flipV="1">
              <a:off x="884" y="2659"/>
              <a:ext cx="1769" cy="635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20" name="Line 8"/>
            <p:cNvSpPr>
              <a:spLocks noChangeShapeType="1"/>
            </p:cNvSpPr>
            <p:nvPr/>
          </p:nvSpPr>
          <p:spPr bwMode="auto">
            <a:xfrm flipV="1">
              <a:off x="2653" y="1207"/>
              <a:ext cx="2132" cy="1452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21" name="Line 9"/>
            <p:cNvSpPr>
              <a:spLocks noChangeShapeType="1"/>
            </p:cNvSpPr>
            <p:nvPr/>
          </p:nvSpPr>
          <p:spPr bwMode="auto">
            <a:xfrm flipV="1">
              <a:off x="884" y="2523"/>
              <a:ext cx="953" cy="771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22" name="Line 10"/>
            <p:cNvSpPr>
              <a:spLocks noChangeShapeType="1"/>
            </p:cNvSpPr>
            <p:nvPr/>
          </p:nvSpPr>
          <p:spPr bwMode="auto">
            <a:xfrm flipV="1">
              <a:off x="1837" y="1162"/>
              <a:ext cx="3039" cy="1361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23" name="Line 11"/>
            <p:cNvSpPr>
              <a:spLocks noChangeShapeType="1"/>
            </p:cNvSpPr>
            <p:nvPr/>
          </p:nvSpPr>
          <p:spPr bwMode="auto">
            <a:xfrm>
              <a:off x="1701" y="2614"/>
              <a:ext cx="725" cy="13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24" name="Line 12"/>
            <p:cNvSpPr>
              <a:spLocks noChangeShapeType="1"/>
            </p:cNvSpPr>
            <p:nvPr/>
          </p:nvSpPr>
          <p:spPr bwMode="auto">
            <a:xfrm>
              <a:off x="1565" y="2750"/>
              <a:ext cx="544" cy="13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25" name="Line 13"/>
            <p:cNvSpPr>
              <a:spLocks noChangeShapeType="1"/>
            </p:cNvSpPr>
            <p:nvPr/>
          </p:nvSpPr>
          <p:spPr bwMode="auto">
            <a:xfrm>
              <a:off x="1429" y="2886"/>
              <a:ext cx="362" cy="9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26" name="Line 14"/>
            <p:cNvSpPr>
              <a:spLocks noChangeShapeType="1"/>
            </p:cNvSpPr>
            <p:nvPr/>
          </p:nvSpPr>
          <p:spPr bwMode="auto">
            <a:xfrm>
              <a:off x="1202" y="3022"/>
              <a:ext cx="317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27" name="Line 16"/>
            <p:cNvSpPr>
              <a:spLocks noChangeShapeType="1"/>
            </p:cNvSpPr>
            <p:nvPr/>
          </p:nvSpPr>
          <p:spPr bwMode="auto">
            <a:xfrm>
              <a:off x="1066" y="3113"/>
              <a:ext cx="181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28" name="Line 17"/>
            <p:cNvSpPr>
              <a:spLocks noChangeShapeType="1"/>
            </p:cNvSpPr>
            <p:nvPr/>
          </p:nvSpPr>
          <p:spPr bwMode="auto">
            <a:xfrm>
              <a:off x="2154" y="2387"/>
              <a:ext cx="681" cy="13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29" name="Line 18"/>
            <p:cNvSpPr>
              <a:spLocks noChangeShapeType="1"/>
            </p:cNvSpPr>
            <p:nvPr/>
          </p:nvSpPr>
          <p:spPr bwMode="auto">
            <a:xfrm>
              <a:off x="2426" y="2251"/>
              <a:ext cx="635" cy="13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30" name="Line 19"/>
            <p:cNvSpPr>
              <a:spLocks noChangeShapeType="1"/>
            </p:cNvSpPr>
            <p:nvPr/>
          </p:nvSpPr>
          <p:spPr bwMode="auto">
            <a:xfrm>
              <a:off x="2744" y="2115"/>
              <a:ext cx="544" cy="9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31" name="Line 20"/>
            <p:cNvSpPr>
              <a:spLocks noChangeShapeType="1"/>
            </p:cNvSpPr>
            <p:nvPr/>
          </p:nvSpPr>
          <p:spPr bwMode="auto">
            <a:xfrm>
              <a:off x="3061" y="1933"/>
              <a:ext cx="545" cy="91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32" name="Line 21"/>
            <p:cNvSpPr>
              <a:spLocks noChangeShapeType="1"/>
            </p:cNvSpPr>
            <p:nvPr/>
          </p:nvSpPr>
          <p:spPr bwMode="auto">
            <a:xfrm>
              <a:off x="3470" y="1797"/>
              <a:ext cx="408" cy="91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33" name="Line 22"/>
            <p:cNvSpPr>
              <a:spLocks noChangeShapeType="1"/>
            </p:cNvSpPr>
            <p:nvPr/>
          </p:nvSpPr>
          <p:spPr bwMode="auto">
            <a:xfrm>
              <a:off x="3696" y="1661"/>
              <a:ext cx="363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34" name="Line 23"/>
            <p:cNvSpPr>
              <a:spLocks noChangeShapeType="1"/>
            </p:cNvSpPr>
            <p:nvPr/>
          </p:nvSpPr>
          <p:spPr bwMode="auto">
            <a:xfrm>
              <a:off x="4059" y="1525"/>
              <a:ext cx="227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8916" name="Text Box 25"/>
          <p:cNvSpPr txBox="1">
            <a:spLocks noChangeArrowheads="1"/>
          </p:cNvSpPr>
          <p:nvPr/>
        </p:nvSpPr>
        <p:spPr bwMode="auto">
          <a:xfrm>
            <a:off x="5764213" y="2997200"/>
            <a:ext cx="12557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>
                <a:solidFill>
                  <a:schemeClr val="hlink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弧矢面</a:t>
            </a:r>
          </a:p>
        </p:txBody>
      </p:sp>
      <p:sp>
        <p:nvSpPr>
          <p:cNvPr id="24" name="Text Box 31"/>
          <p:cNvSpPr txBox="1">
            <a:spLocks noChangeArrowheads="1"/>
          </p:cNvSpPr>
          <p:nvPr/>
        </p:nvSpPr>
        <p:spPr bwMode="auto">
          <a:xfrm>
            <a:off x="-7108" y="0"/>
            <a:ext cx="9151107" cy="646331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342900" indent="0" eaLnBrk="1" hangingPunct="1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None/>
              <a:defRPr sz="3600">
                <a:solidFill>
                  <a:schemeClr val="bg1"/>
                </a:solidFill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dirty="0" smtClean="0"/>
              <a:t>彗差   </a:t>
            </a:r>
            <a:r>
              <a:rPr lang="en-US" altLang="zh-CN" dirty="0"/>
              <a:t>( coma 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4" descr="图1-4-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1462088"/>
            <a:ext cx="8604250" cy="333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9939" name="Group 8"/>
          <p:cNvGrpSpPr>
            <a:grpSpLocks/>
          </p:cNvGrpSpPr>
          <p:nvPr/>
        </p:nvGrpSpPr>
        <p:grpSpPr bwMode="auto">
          <a:xfrm>
            <a:off x="611188" y="1989138"/>
            <a:ext cx="8204200" cy="2303462"/>
            <a:chOff x="295" y="1616"/>
            <a:chExt cx="5168" cy="1451"/>
          </a:xfrm>
        </p:grpSpPr>
        <p:sp>
          <p:nvSpPr>
            <p:cNvPr id="39953" name="Line 6"/>
            <p:cNvSpPr>
              <a:spLocks noChangeShapeType="1"/>
            </p:cNvSpPr>
            <p:nvPr/>
          </p:nvSpPr>
          <p:spPr bwMode="auto">
            <a:xfrm flipV="1">
              <a:off x="295" y="1616"/>
              <a:ext cx="5125" cy="145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54" name="Text Box 7"/>
            <p:cNvSpPr txBox="1">
              <a:spLocks noChangeArrowheads="1"/>
            </p:cNvSpPr>
            <p:nvPr/>
          </p:nvSpPr>
          <p:spPr bwMode="auto">
            <a:xfrm>
              <a:off x="5057" y="1706"/>
              <a:ext cx="40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800">
                  <a:solidFill>
                    <a:schemeClr val="tx1"/>
                  </a:solidFill>
                  <a:latin typeface="Arial" panose="020B0604020202020204" pitchFamily="34" charset="0"/>
                </a:rPr>
                <a:t>辅轴</a:t>
              </a:r>
            </a:p>
          </p:txBody>
        </p:sp>
      </p:grpSp>
      <p:sp>
        <p:nvSpPr>
          <p:cNvPr id="39940" name="Oval 5"/>
          <p:cNvSpPr>
            <a:spLocks noChangeArrowheads="1"/>
          </p:cNvSpPr>
          <p:nvPr/>
        </p:nvSpPr>
        <p:spPr bwMode="auto">
          <a:xfrm>
            <a:off x="1044575" y="4005263"/>
            <a:ext cx="142875" cy="142875"/>
          </a:xfrm>
          <a:prstGeom prst="ellipse">
            <a:avLst/>
          </a:pr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9941" name="Oval 11"/>
          <p:cNvSpPr>
            <a:spLocks noChangeArrowheads="1"/>
          </p:cNvSpPr>
          <p:nvPr/>
        </p:nvSpPr>
        <p:spPr bwMode="auto">
          <a:xfrm>
            <a:off x="5394325" y="2678113"/>
            <a:ext cx="71438" cy="71437"/>
          </a:xfrm>
          <a:prstGeom prst="ellipse">
            <a:avLst/>
          </a:pr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9942" name="Text Box 15"/>
          <p:cNvSpPr txBox="1">
            <a:spLocks noChangeArrowheads="1"/>
          </p:cNvSpPr>
          <p:nvPr/>
        </p:nvSpPr>
        <p:spPr bwMode="auto">
          <a:xfrm>
            <a:off x="5580063" y="2060575"/>
            <a:ext cx="5064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800">
                <a:solidFill>
                  <a:srgbClr val="FF3300"/>
                </a:solidFill>
                <a:latin typeface="Arial" panose="020B0604020202020204" pitchFamily="34" charset="0"/>
              </a:rPr>
              <a:t>K</a:t>
            </a:r>
            <a:r>
              <a:rPr lang="en-US" altLang="zh-CN" sz="1800" baseline="-25000">
                <a:solidFill>
                  <a:srgbClr val="FF3300"/>
                </a:solidFill>
                <a:latin typeface="Arial" panose="020B0604020202020204" pitchFamily="34" charset="0"/>
              </a:rPr>
              <a:t>T</a:t>
            </a:r>
            <a:r>
              <a:rPr lang="en-US" altLang="zh-CN" sz="1800">
                <a:solidFill>
                  <a:srgbClr val="FF3300"/>
                </a:solidFill>
                <a:latin typeface="Arial" panose="020B0604020202020204" pitchFamily="34" charset="0"/>
              </a:rPr>
              <a:t>’</a:t>
            </a:r>
          </a:p>
        </p:txBody>
      </p:sp>
      <p:grpSp>
        <p:nvGrpSpPr>
          <p:cNvPr id="39943" name="Group 17"/>
          <p:cNvGrpSpPr>
            <a:grpSpLocks/>
          </p:cNvGrpSpPr>
          <p:nvPr/>
        </p:nvGrpSpPr>
        <p:grpSpPr bwMode="auto">
          <a:xfrm>
            <a:off x="1187450" y="2492375"/>
            <a:ext cx="7138988" cy="1584325"/>
            <a:chOff x="703" y="1933"/>
            <a:chExt cx="4497" cy="998"/>
          </a:xfrm>
        </p:grpSpPr>
        <p:grpSp>
          <p:nvGrpSpPr>
            <p:cNvPr id="39949" name="Group 14"/>
            <p:cNvGrpSpPr>
              <a:grpSpLocks/>
            </p:cNvGrpSpPr>
            <p:nvPr/>
          </p:nvGrpSpPr>
          <p:grpSpPr bwMode="auto">
            <a:xfrm>
              <a:off x="703" y="1933"/>
              <a:ext cx="4309" cy="998"/>
              <a:chOff x="703" y="1933"/>
              <a:chExt cx="4309" cy="998"/>
            </a:xfrm>
          </p:grpSpPr>
          <p:sp>
            <p:nvSpPr>
              <p:cNvPr id="39951" name="Line 12"/>
              <p:cNvSpPr>
                <a:spLocks noChangeShapeType="1"/>
              </p:cNvSpPr>
              <p:nvPr/>
            </p:nvSpPr>
            <p:spPr bwMode="auto">
              <a:xfrm flipV="1">
                <a:off x="703" y="2069"/>
                <a:ext cx="1224" cy="862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52" name="Line 13"/>
              <p:cNvSpPr>
                <a:spLocks noChangeShapeType="1"/>
              </p:cNvSpPr>
              <p:nvPr/>
            </p:nvSpPr>
            <p:spPr bwMode="auto">
              <a:xfrm flipV="1">
                <a:off x="1882" y="1933"/>
                <a:ext cx="3130" cy="136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9950" name="Text Box 16"/>
            <p:cNvSpPr txBox="1">
              <a:spLocks noChangeArrowheads="1"/>
            </p:cNvSpPr>
            <p:nvPr/>
          </p:nvSpPr>
          <p:spPr bwMode="auto">
            <a:xfrm>
              <a:off x="4649" y="1933"/>
              <a:ext cx="55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800">
                  <a:solidFill>
                    <a:srgbClr val="FF3300"/>
                  </a:solidFill>
                  <a:latin typeface="Arial" panose="020B0604020202020204" pitchFamily="34" charset="0"/>
                </a:rPr>
                <a:t>主光线</a:t>
              </a:r>
            </a:p>
          </p:txBody>
        </p:sp>
      </p:grpSp>
      <p:sp>
        <p:nvSpPr>
          <p:cNvPr id="39944" name="Text Box 18"/>
          <p:cNvSpPr txBox="1">
            <a:spLocks noChangeArrowheads="1"/>
          </p:cNvSpPr>
          <p:nvPr/>
        </p:nvSpPr>
        <p:spPr bwMode="auto">
          <a:xfrm>
            <a:off x="107950" y="5003800"/>
            <a:ext cx="48291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B</a:t>
            </a:r>
            <a:r>
              <a:rPr lang="en-US" altLang="zh-CN" sz="2800" b="0" baseline="-250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T</a:t>
            </a:r>
            <a:r>
              <a:rPr lang="en-US" altLang="zh-CN" sz="2800" b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’</a:t>
            </a:r>
            <a:r>
              <a:rPr lang="zh-CN" altLang="en-US" sz="2800" b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是子午面上、下光线的交点</a:t>
            </a:r>
          </a:p>
        </p:txBody>
      </p:sp>
      <p:sp>
        <p:nvSpPr>
          <p:cNvPr id="39945" name="Text Box 19"/>
          <p:cNvSpPr txBox="1">
            <a:spLocks noChangeArrowheads="1"/>
          </p:cNvSpPr>
          <p:nvPr/>
        </p:nvSpPr>
        <p:spPr bwMode="auto">
          <a:xfrm rot="650132">
            <a:off x="5373688" y="3238500"/>
            <a:ext cx="5762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800">
                <a:solidFill>
                  <a:srgbClr val="FF3300"/>
                </a:solidFill>
                <a:latin typeface="Arial" panose="020B0604020202020204" pitchFamily="34" charset="0"/>
              </a:rPr>
              <a:t>B</a:t>
            </a:r>
            <a:r>
              <a:rPr lang="en-US" altLang="zh-CN" sz="1800" baseline="-25000">
                <a:solidFill>
                  <a:srgbClr val="FF3300"/>
                </a:solidFill>
                <a:latin typeface="Arial" panose="020B0604020202020204" pitchFamily="34" charset="0"/>
              </a:rPr>
              <a:t>T</a:t>
            </a:r>
            <a:r>
              <a:rPr lang="en-US" altLang="zh-CN" sz="1800">
                <a:solidFill>
                  <a:srgbClr val="FF3300"/>
                </a:solidFill>
                <a:latin typeface="Arial" panose="020B0604020202020204" pitchFamily="34" charset="0"/>
              </a:rPr>
              <a:t>’</a:t>
            </a:r>
          </a:p>
        </p:txBody>
      </p:sp>
      <p:sp>
        <p:nvSpPr>
          <p:cNvPr id="39946" name="Text Box 20"/>
          <p:cNvSpPr txBox="1">
            <a:spLocks noChangeArrowheads="1"/>
          </p:cNvSpPr>
          <p:nvPr/>
        </p:nvSpPr>
        <p:spPr bwMode="auto">
          <a:xfrm>
            <a:off x="250825" y="549275"/>
            <a:ext cx="2012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子午彗差</a:t>
            </a:r>
          </a:p>
        </p:txBody>
      </p:sp>
      <p:sp>
        <p:nvSpPr>
          <p:cNvPr id="39947" name="Text Box 22"/>
          <p:cNvSpPr txBox="1">
            <a:spLocks noChangeArrowheads="1"/>
          </p:cNvSpPr>
          <p:nvPr/>
        </p:nvSpPr>
        <p:spPr bwMode="auto">
          <a:xfrm>
            <a:off x="133350" y="5661025"/>
            <a:ext cx="9118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K</a:t>
            </a:r>
            <a:r>
              <a:rPr lang="en-US" altLang="zh-CN" sz="2800" b="0" baseline="-250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T</a:t>
            </a:r>
            <a:r>
              <a:rPr lang="en-US" altLang="zh-CN" sz="2800" b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’</a:t>
            </a:r>
            <a:r>
              <a:rPr lang="zh-CN" altLang="en-US" sz="2800" b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是</a:t>
            </a:r>
            <a:r>
              <a:rPr lang="en-US" altLang="zh-CN" sz="2800" b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B</a:t>
            </a:r>
            <a:r>
              <a:rPr lang="en-US" altLang="zh-CN" sz="2800" b="0" baseline="-250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T</a:t>
            </a:r>
            <a:r>
              <a:rPr lang="en-US" altLang="zh-CN" sz="2800" b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’</a:t>
            </a:r>
            <a:r>
              <a:rPr lang="zh-CN" altLang="en-US" sz="2800" b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到主光线在垂直光轴方向上的偏离，称</a:t>
            </a:r>
            <a:r>
              <a:rPr lang="zh-CN" altLang="en-US" sz="2800" b="0">
                <a:solidFill>
                  <a:srgbClr val="FF33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子午彗差</a:t>
            </a:r>
            <a:r>
              <a:rPr lang="zh-CN" altLang="en-US" sz="2800" b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。</a:t>
            </a:r>
          </a:p>
        </p:txBody>
      </p:sp>
      <p:sp>
        <p:nvSpPr>
          <p:cNvPr id="39948" name="Text Box 23"/>
          <p:cNvSpPr txBox="1">
            <a:spLocks noChangeArrowheads="1"/>
          </p:cNvSpPr>
          <p:nvPr/>
        </p:nvSpPr>
        <p:spPr bwMode="auto">
          <a:xfrm>
            <a:off x="7596188" y="3860800"/>
            <a:ext cx="8747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子午面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4"/>
          <p:cNvSpPr txBox="1">
            <a:spLocks noChangeArrowheads="1"/>
          </p:cNvSpPr>
          <p:nvPr/>
        </p:nvSpPr>
        <p:spPr bwMode="auto">
          <a:xfrm>
            <a:off x="250825" y="915988"/>
            <a:ext cx="2012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弧矢彗差</a:t>
            </a:r>
          </a:p>
        </p:txBody>
      </p:sp>
      <p:pic>
        <p:nvPicPr>
          <p:cNvPr id="40963" name="Picture 5" descr="图1-4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549275"/>
            <a:ext cx="6408737" cy="399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0964" name="Group 8"/>
          <p:cNvGrpSpPr>
            <a:grpSpLocks/>
          </p:cNvGrpSpPr>
          <p:nvPr/>
        </p:nvGrpSpPr>
        <p:grpSpPr bwMode="auto">
          <a:xfrm>
            <a:off x="3924300" y="1125538"/>
            <a:ext cx="3540125" cy="2303462"/>
            <a:chOff x="2426" y="754"/>
            <a:chExt cx="2230" cy="1451"/>
          </a:xfrm>
        </p:grpSpPr>
        <p:sp>
          <p:nvSpPr>
            <p:cNvPr id="40977" name="Line 6"/>
            <p:cNvSpPr>
              <a:spLocks noChangeShapeType="1"/>
            </p:cNvSpPr>
            <p:nvPr/>
          </p:nvSpPr>
          <p:spPr bwMode="auto">
            <a:xfrm flipV="1">
              <a:off x="2426" y="935"/>
              <a:ext cx="2042" cy="127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78" name="Text Box 7"/>
            <p:cNvSpPr txBox="1">
              <a:spLocks noChangeArrowheads="1"/>
            </p:cNvSpPr>
            <p:nvPr/>
          </p:nvSpPr>
          <p:spPr bwMode="auto">
            <a:xfrm>
              <a:off x="4105" y="754"/>
              <a:ext cx="55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800">
                  <a:solidFill>
                    <a:srgbClr val="FF3300"/>
                  </a:solidFill>
                  <a:latin typeface="Arial" panose="020B0604020202020204" pitchFamily="34" charset="0"/>
                </a:rPr>
                <a:t>主光线</a:t>
              </a:r>
            </a:p>
          </p:txBody>
        </p:sp>
      </p:grpSp>
      <p:sp>
        <p:nvSpPr>
          <p:cNvPr id="40965" name="Text Box 9"/>
          <p:cNvSpPr txBox="1">
            <a:spLocks noChangeArrowheads="1"/>
          </p:cNvSpPr>
          <p:nvPr/>
        </p:nvSpPr>
        <p:spPr bwMode="auto">
          <a:xfrm>
            <a:off x="107950" y="5003800"/>
            <a:ext cx="48291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B</a:t>
            </a:r>
            <a:r>
              <a:rPr lang="en-US" altLang="zh-CN" sz="2800" b="0" baseline="-250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S</a:t>
            </a:r>
            <a:r>
              <a:rPr lang="en-US" altLang="zh-CN" sz="2800" b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’</a:t>
            </a:r>
            <a:r>
              <a:rPr lang="zh-CN" altLang="en-US" sz="2800" b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是前光线</a:t>
            </a:r>
            <a:r>
              <a:rPr lang="en-US" altLang="zh-CN" sz="2800" b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c</a:t>
            </a:r>
            <a:r>
              <a:rPr lang="zh-CN" altLang="en-US" sz="2800" b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和后光线</a:t>
            </a:r>
            <a:r>
              <a:rPr lang="en-US" altLang="zh-CN" sz="2800" b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d</a:t>
            </a:r>
            <a:r>
              <a:rPr lang="zh-CN" altLang="en-US" sz="2800" b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的交点</a:t>
            </a:r>
          </a:p>
        </p:txBody>
      </p:sp>
      <p:sp>
        <p:nvSpPr>
          <p:cNvPr id="40966" name="Text Box 10"/>
          <p:cNvSpPr txBox="1">
            <a:spLocks noChangeArrowheads="1"/>
          </p:cNvSpPr>
          <p:nvPr/>
        </p:nvSpPr>
        <p:spPr bwMode="auto">
          <a:xfrm>
            <a:off x="6011863" y="2276475"/>
            <a:ext cx="514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800">
                <a:solidFill>
                  <a:srgbClr val="FF3300"/>
                </a:solidFill>
                <a:latin typeface="Arial" panose="020B0604020202020204" pitchFamily="34" charset="0"/>
              </a:rPr>
              <a:t>B</a:t>
            </a:r>
            <a:r>
              <a:rPr lang="en-US" altLang="zh-CN" sz="1800" baseline="-25000">
                <a:solidFill>
                  <a:srgbClr val="FF3300"/>
                </a:solidFill>
                <a:latin typeface="Arial" panose="020B0604020202020204" pitchFamily="34" charset="0"/>
              </a:rPr>
              <a:t>S</a:t>
            </a:r>
            <a:r>
              <a:rPr lang="en-US" altLang="zh-CN" sz="1800">
                <a:solidFill>
                  <a:srgbClr val="FF3300"/>
                </a:solidFill>
                <a:latin typeface="Arial" panose="020B0604020202020204" pitchFamily="34" charset="0"/>
              </a:rPr>
              <a:t>’</a:t>
            </a:r>
          </a:p>
        </p:txBody>
      </p:sp>
      <p:sp>
        <p:nvSpPr>
          <p:cNvPr id="40967" name="Line 13"/>
          <p:cNvSpPr>
            <a:spLocks noChangeShapeType="1"/>
          </p:cNvSpPr>
          <p:nvPr/>
        </p:nvSpPr>
        <p:spPr bwMode="auto">
          <a:xfrm>
            <a:off x="6186488" y="2060575"/>
            <a:ext cx="0" cy="2159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68" name="Text Box 21"/>
          <p:cNvSpPr txBox="1">
            <a:spLocks noChangeArrowheads="1"/>
          </p:cNvSpPr>
          <p:nvPr/>
        </p:nvSpPr>
        <p:spPr bwMode="auto">
          <a:xfrm>
            <a:off x="5651500" y="2997200"/>
            <a:ext cx="8747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子午面</a:t>
            </a:r>
          </a:p>
        </p:txBody>
      </p:sp>
      <p:sp>
        <p:nvSpPr>
          <p:cNvPr id="40969" name="Text Box 14"/>
          <p:cNvSpPr txBox="1">
            <a:spLocks noChangeArrowheads="1"/>
          </p:cNvSpPr>
          <p:nvPr/>
        </p:nvSpPr>
        <p:spPr bwMode="auto">
          <a:xfrm>
            <a:off x="5570538" y="1766888"/>
            <a:ext cx="514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800">
                <a:solidFill>
                  <a:srgbClr val="FF3300"/>
                </a:solidFill>
                <a:latin typeface="Arial" panose="020B0604020202020204" pitchFamily="34" charset="0"/>
              </a:rPr>
              <a:t>K</a:t>
            </a:r>
            <a:r>
              <a:rPr lang="en-US" altLang="zh-CN" sz="1800" baseline="-25000">
                <a:solidFill>
                  <a:srgbClr val="FF3300"/>
                </a:solidFill>
                <a:latin typeface="Arial" panose="020B0604020202020204" pitchFamily="34" charset="0"/>
              </a:rPr>
              <a:t>S</a:t>
            </a:r>
            <a:r>
              <a:rPr lang="en-US" altLang="zh-CN" sz="1800">
                <a:solidFill>
                  <a:srgbClr val="FF3300"/>
                </a:solidFill>
                <a:latin typeface="Arial" panose="020B0604020202020204" pitchFamily="34" charset="0"/>
              </a:rPr>
              <a:t>’</a:t>
            </a:r>
          </a:p>
        </p:txBody>
      </p:sp>
      <p:sp>
        <p:nvSpPr>
          <p:cNvPr id="40970" name="Text Box 16"/>
          <p:cNvSpPr txBox="1">
            <a:spLocks noChangeArrowheads="1"/>
          </p:cNvSpPr>
          <p:nvPr/>
        </p:nvSpPr>
        <p:spPr bwMode="auto">
          <a:xfrm>
            <a:off x="25400" y="5734050"/>
            <a:ext cx="9118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K</a:t>
            </a:r>
            <a:r>
              <a:rPr lang="en-US" altLang="zh-CN" sz="2800" b="0" baseline="-250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S</a:t>
            </a:r>
            <a:r>
              <a:rPr lang="en-US" altLang="zh-CN" sz="2800" b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’</a:t>
            </a:r>
            <a:r>
              <a:rPr lang="zh-CN" altLang="en-US" sz="2800" b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是</a:t>
            </a:r>
            <a:r>
              <a:rPr lang="en-US" altLang="zh-CN" sz="2800" b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B</a:t>
            </a:r>
            <a:r>
              <a:rPr lang="en-US" altLang="zh-CN" sz="2800" b="0" baseline="-250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S</a:t>
            </a:r>
            <a:r>
              <a:rPr lang="en-US" altLang="zh-CN" sz="2800" b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’</a:t>
            </a:r>
            <a:r>
              <a:rPr lang="zh-CN" altLang="en-US" sz="2800" b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到主光线在垂直光轴方向上的偏离，称</a:t>
            </a:r>
            <a:r>
              <a:rPr lang="zh-CN" altLang="en-US" sz="2800" b="0">
                <a:solidFill>
                  <a:srgbClr val="FF33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弧矢彗差</a:t>
            </a:r>
            <a:r>
              <a:rPr lang="zh-CN" altLang="en-US" sz="2800" b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。</a:t>
            </a:r>
          </a:p>
        </p:txBody>
      </p:sp>
      <p:sp>
        <p:nvSpPr>
          <p:cNvPr id="40971" name="Text Box 20"/>
          <p:cNvSpPr txBox="1">
            <a:spLocks noChangeArrowheads="1"/>
          </p:cNvSpPr>
          <p:nvPr/>
        </p:nvSpPr>
        <p:spPr bwMode="auto">
          <a:xfrm>
            <a:off x="3635375" y="1052513"/>
            <a:ext cx="869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弧矢面</a:t>
            </a:r>
          </a:p>
        </p:txBody>
      </p:sp>
      <p:sp>
        <p:nvSpPr>
          <p:cNvPr id="40972" name="AutoShape 18"/>
          <p:cNvSpPr>
            <a:spLocks noChangeArrowheads="1"/>
          </p:cNvSpPr>
          <p:nvPr/>
        </p:nvSpPr>
        <p:spPr bwMode="auto">
          <a:xfrm>
            <a:off x="2484438" y="981075"/>
            <a:ext cx="5759450" cy="2735263"/>
          </a:xfrm>
          <a:prstGeom prst="parallelogram">
            <a:avLst>
              <a:gd name="adj" fmla="val 41294"/>
            </a:avLst>
          </a:prstGeom>
          <a:solidFill>
            <a:srgbClr val="CCECFF">
              <a:alpha val="23137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40973" name="Group 25"/>
          <p:cNvGrpSpPr>
            <a:grpSpLocks/>
          </p:cNvGrpSpPr>
          <p:nvPr/>
        </p:nvGrpSpPr>
        <p:grpSpPr bwMode="auto">
          <a:xfrm>
            <a:off x="2916238" y="1700213"/>
            <a:ext cx="5843587" cy="2117725"/>
            <a:chOff x="1837" y="1071"/>
            <a:chExt cx="3681" cy="1334"/>
          </a:xfrm>
        </p:grpSpPr>
        <p:sp>
          <p:nvSpPr>
            <p:cNvPr id="40975" name="Line 22"/>
            <p:cNvSpPr>
              <a:spLocks noChangeShapeType="1"/>
            </p:cNvSpPr>
            <p:nvPr/>
          </p:nvSpPr>
          <p:spPr bwMode="auto">
            <a:xfrm flipV="1">
              <a:off x="1837" y="1225"/>
              <a:ext cx="3311" cy="118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76" name="Text Box 24"/>
            <p:cNvSpPr txBox="1">
              <a:spLocks noChangeArrowheads="1"/>
            </p:cNvSpPr>
            <p:nvPr/>
          </p:nvSpPr>
          <p:spPr bwMode="auto">
            <a:xfrm>
              <a:off x="4967" y="1071"/>
              <a:ext cx="55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800">
                  <a:solidFill>
                    <a:srgbClr val="FF3300"/>
                  </a:solidFill>
                  <a:latin typeface="Arial" panose="020B0604020202020204" pitchFamily="34" charset="0"/>
                </a:rPr>
                <a:t>主光轴</a:t>
              </a:r>
            </a:p>
          </p:txBody>
        </p:sp>
      </p:grpSp>
      <p:sp>
        <p:nvSpPr>
          <p:cNvPr id="40974" name="Line 26"/>
          <p:cNvSpPr>
            <a:spLocks noChangeShapeType="1"/>
          </p:cNvSpPr>
          <p:nvPr/>
        </p:nvSpPr>
        <p:spPr bwMode="auto">
          <a:xfrm>
            <a:off x="6300788" y="981075"/>
            <a:ext cx="1511300" cy="10080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10"/>
          <p:cNvSpPr txBox="1">
            <a:spLocks noChangeArrowheads="1"/>
          </p:cNvSpPr>
          <p:nvPr/>
        </p:nvSpPr>
        <p:spPr bwMode="auto">
          <a:xfrm>
            <a:off x="323850" y="692150"/>
            <a:ext cx="37782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>
                <a:solidFill>
                  <a:srgbClr val="CC3300"/>
                </a:solidFill>
              </a:rPr>
              <a:t>消除彗差的方法</a:t>
            </a:r>
            <a:r>
              <a:rPr lang="zh-CN" altLang="en-US">
                <a:solidFill>
                  <a:srgbClr val="CC3300"/>
                </a:solidFill>
              </a:rPr>
              <a:t>：</a:t>
            </a:r>
          </a:p>
        </p:txBody>
      </p:sp>
      <p:sp>
        <p:nvSpPr>
          <p:cNvPr id="41987" name="Text Box 12"/>
          <p:cNvSpPr txBox="1">
            <a:spLocks noChangeArrowheads="1"/>
          </p:cNvSpPr>
          <p:nvPr/>
        </p:nvSpPr>
        <p:spPr bwMode="auto">
          <a:xfrm>
            <a:off x="323850" y="1989138"/>
            <a:ext cx="8496300" cy="237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buClr>
                <a:srgbClr val="CC3300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dirty="0"/>
              <a:t>  </a:t>
            </a:r>
            <a:r>
              <a:rPr lang="zh-CN" altLang="en-US" dirty="0"/>
              <a:t>增加光阑减小透镜的孔径；</a:t>
            </a:r>
          </a:p>
          <a:p>
            <a:pPr eaLnBrk="1" hangingPunct="1">
              <a:lnSpc>
                <a:spcPct val="125000"/>
              </a:lnSpc>
              <a:buClr>
                <a:srgbClr val="CC3300"/>
              </a:buClr>
              <a:buSzPct val="75000"/>
              <a:buFont typeface="Wingdings" panose="05000000000000000000" pitchFamily="2" charset="2"/>
              <a:buChar char="v"/>
            </a:pPr>
            <a:r>
              <a:rPr lang="zh-CN" altLang="en-US" dirty="0"/>
              <a:t>  正、负透镜组合可以部分地消除彗差，但不能</a:t>
            </a:r>
          </a:p>
          <a:p>
            <a:pPr eaLnBrk="1" hangingPunct="1">
              <a:lnSpc>
                <a:spcPct val="125000"/>
              </a:lnSpc>
              <a:buClr>
                <a:srgbClr val="CC3300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dirty="0"/>
              <a:t>     同时消除球差；</a:t>
            </a:r>
          </a:p>
          <a:p>
            <a:pPr eaLnBrk="1" hangingPunct="1">
              <a:lnSpc>
                <a:spcPct val="125000"/>
              </a:lnSpc>
              <a:buClr>
                <a:srgbClr val="CC3300"/>
              </a:buClr>
              <a:buSzPct val="75000"/>
              <a:buFont typeface="Wingdings" panose="05000000000000000000" pitchFamily="2" charset="2"/>
              <a:buChar char="v"/>
            </a:pPr>
            <a:r>
              <a:rPr lang="zh-CN" altLang="en-US" dirty="0"/>
              <a:t>  非球面透镜。</a:t>
            </a:r>
          </a:p>
        </p:txBody>
      </p:sp>
      <p:sp>
        <p:nvSpPr>
          <p:cNvPr id="41988" name="Text Box 13"/>
          <p:cNvSpPr txBox="1">
            <a:spLocks noChangeArrowheads="1"/>
          </p:cNvSpPr>
          <p:nvPr/>
        </p:nvSpPr>
        <p:spPr bwMode="auto">
          <a:xfrm>
            <a:off x="466725" y="4797425"/>
            <a:ext cx="7835900" cy="549275"/>
          </a:xfrm>
          <a:prstGeom prst="rect">
            <a:avLst/>
          </a:prstGeom>
          <a:solidFill>
            <a:srgbClr val="D5FFFF"/>
          </a:solidFill>
          <a:ln w="9525">
            <a:solidFill>
              <a:srgbClr val="00B0F0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不晕点：同时消除了球差和彗差的一对共轭点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31"/>
          <p:cNvSpPr txBox="1"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342900" indent="0" eaLnBrk="1" hangingPunct="1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None/>
              <a:defRPr sz="3600">
                <a:solidFill>
                  <a:schemeClr val="bg1"/>
                </a:solidFill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Char char="•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11500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/>
            <a:r>
              <a:rPr lang="zh-CN" altLang="en-US" dirty="0" smtClean="0"/>
              <a:t>像</a:t>
            </a:r>
            <a:r>
              <a:rPr lang="zh-CN" altLang="en-US" dirty="0"/>
              <a:t>散</a:t>
            </a:r>
            <a:r>
              <a:rPr lang="en-US" altLang="zh-CN" dirty="0"/>
              <a:t>(Astigmatism)</a:t>
            </a:r>
            <a:r>
              <a:rPr lang="zh-CN" altLang="en-US" dirty="0"/>
              <a:t>和场曲</a:t>
            </a:r>
            <a:r>
              <a:rPr lang="en-US" altLang="zh-CN" dirty="0"/>
              <a:t>(Curvature of field)</a:t>
            </a:r>
          </a:p>
        </p:txBody>
      </p:sp>
      <p:graphicFrame>
        <p:nvGraphicFramePr>
          <p:cNvPr id="43011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3186208"/>
              </p:ext>
            </p:extLst>
          </p:nvPr>
        </p:nvGraphicFramePr>
        <p:xfrm>
          <a:off x="323850" y="2205038"/>
          <a:ext cx="8424863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26" name="Equation" r:id="rId3" imgW="3937000" imgH="482600" progId="Equation.DSMT4">
                  <p:embed/>
                </p:oleObj>
              </mc:Choice>
              <mc:Fallback>
                <p:oleObj name="Equation" r:id="rId3" imgW="3937000" imgH="48260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2205038"/>
                        <a:ext cx="8424863" cy="1033462"/>
                      </a:xfrm>
                      <a:prstGeom prst="rect">
                        <a:avLst/>
                      </a:prstGeom>
                      <a:solidFill>
                        <a:srgbClr val="D5FFFF"/>
                      </a:solidFill>
                      <a:ln>
                        <a:solidFill>
                          <a:srgbClr val="00B0F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2" name="Text Box 35"/>
          <p:cNvSpPr txBox="1">
            <a:spLocks noChangeArrowheads="1"/>
          </p:cNvSpPr>
          <p:nvPr/>
        </p:nvSpPr>
        <p:spPr bwMode="auto">
          <a:xfrm>
            <a:off x="250825" y="1484313"/>
            <a:ext cx="2862263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像差的公式为：</a:t>
            </a:r>
          </a:p>
        </p:txBody>
      </p:sp>
      <p:sp>
        <p:nvSpPr>
          <p:cNvPr id="43013" name="Text Box 36"/>
          <p:cNvSpPr txBox="1">
            <a:spLocks noChangeArrowheads="1"/>
          </p:cNvSpPr>
          <p:nvPr/>
        </p:nvSpPr>
        <p:spPr bwMode="auto">
          <a:xfrm>
            <a:off x="466725" y="3644900"/>
            <a:ext cx="5707063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如果只是</a:t>
            </a:r>
            <a:r>
              <a:rPr lang="en-US" altLang="zh-CN"/>
              <a:t>C</a:t>
            </a:r>
            <a:r>
              <a:rPr lang="zh-CN" altLang="en-US"/>
              <a:t>和</a:t>
            </a:r>
            <a:r>
              <a:rPr lang="en-US" altLang="zh-CN"/>
              <a:t>D</a:t>
            </a:r>
            <a:r>
              <a:rPr lang="zh-CN" altLang="en-US"/>
              <a:t>不为零，则像差有</a:t>
            </a:r>
          </a:p>
        </p:txBody>
      </p:sp>
      <p:graphicFrame>
        <p:nvGraphicFramePr>
          <p:cNvPr id="43014" name="Object 37"/>
          <p:cNvGraphicFramePr>
            <a:graphicFrameLocks noGrp="1" noChangeAspect="1"/>
          </p:cNvGraphicFramePr>
          <p:nvPr>
            <p:ph/>
            <p:extLst>
              <p:ext uri="{D42A27DB-BD31-4B8C-83A1-F6EECF244321}">
                <p14:modId xmlns:p14="http://schemas.microsoft.com/office/powerpoint/2010/main" val="3595263495"/>
              </p:ext>
            </p:extLst>
          </p:nvPr>
        </p:nvGraphicFramePr>
        <p:xfrm>
          <a:off x="2555875" y="4508500"/>
          <a:ext cx="3384550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27" name="Equation" r:id="rId5" imgW="1536700" imgH="482600" progId="Equation.DSMT4">
                  <p:embed/>
                </p:oleObj>
              </mc:Choice>
              <mc:Fallback>
                <p:oleObj name="Equation" r:id="rId5" imgW="1536700" imgH="482600" progId="Equation.DSMT4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4508500"/>
                        <a:ext cx="3384550" cy="1063625"/>
                      </a:xfrm>
                      <a:prstGeom prst="rect">
                        <a:avLst/>
                      </a:prstGeom>
                      <a:solidFill>
                        <a:srgbClr val="EDFDE7"/>
                      </a:solidFill>
                      <a:ln>
                        <a:solidFill>
                          <a:srgbClr val="00B0F0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5" name="Text Box 39"/>
          <p:cNvSpPr txBox="1">
            <a:spLocks noChangeArrowheads="1"/>
          </p:cNvSpPr>
          <p:nvPr/>
        </p:nvSpPr>
        <p:spPr bwMode="auto">
          <a:xfrm>
            <a:off x="611450" y="5867060"/>
            <a:ext cx="47752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将这两个方程进行组合有：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034" name="Object 6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83621385"/>
              </p:ext>
            </p:extLst>
          </p:nvPr>
        </p:nvGraphicFramePr>
        <p:xfrm>
          <a:off x="1763713" y="333375"/>
          <a:ext cx="5472112" cy="140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24" name="Equation" r:id="rId3" imgW="2425700" imgH="622300" progId="Equation.DSMT4">
                  <p:embed/>
                </p:oleObj>
              </mc:Choice>
              <mc:Fallback>
                <p:oleObj name="Equation" r:id="rId3" imgW="2425700" imgH="6223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333375"/>
                        <a:ext cx="5472112" cy="1403350"/>
                      </a:xfrm>
                      <a:prstGeom prst="rect">
                        <a:avLst/>
                      </a:prstGeom>
                      <a:solidFill>
                        <a:srgbClr val="D5FFFF"/>
                      </a:solidFill>
                      <a:ln>
                        <a:solidFill>
                          <a:srgbClr val="00B0F0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5" name="Rectangle 19"/>
          <p:cNvSpPr>
            <a:spLocks noChangeArrowheads="1"/>
          </p:cNvSpPr>
          <p:nvPr/>
        </p:nvSpPr>
        <p:spPr bwMode="auto">
          <a:xfrm>
            <a:off x="0" y="33480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44036" name="Group 26"/>
          <p:cNvGrpSpPr>
            <a:grpSpLocks/>
          </p:cNvGrpSpPr>
          <p:nvPr/>
        </p:nvGrpSpPr>
        <p:grpSpPr bwMode="auto">
          <a:xfrm>
            <a:off x="101600" y="1773238"/>
            <a:ext cx="8713788" cy="1290637"/>
            <a:chOff x="0" y="1162"/>
            <a:chExt cx="5489" cy="813"/>
          </a:xfrm>
        </p:grpSpPr>
        <p:sp>
          <p:nvSpPr>
            <p:cNvPr id="44070" name="Text Box 8"/>
            <p:cNvSpPr txBox="1">
              <a:spLocks noChangeArrowheads="1"/>
            </p:cNvSpPr>
            <p:nvPr/>
          </p:nvSpPr>
          <p:spPr bwMode="auto">
            <a:xfrm>
              <a:off x="0" y="1207"/>
              <a:ext cx="5489" cy="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/>
                <a:t>上式是一个椭圆方程，半径为                        和                       ，中心 在近轴像点。从给定的     值发出的每条光线交于近轴像平面的一个椭圆上</a:t>
              </a:r>
              <a:r>
                <a:rPr lang="zh-CN" altLang="en-US" sz="2600"/>
                <a:t>。</a:t>
              </a:r>
            </a:p>
          </p:txBody>
        </p:sp>
        <p:graphicFrame>
          <p:nvGraphicFramePr>
            <p:cNvPr id="44071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88145787"/>
                </p:ext>
              </p:extLst>
            </p:nvPr>
          </p:nvGraphicFramePr>
          <p:xfrm>
            <a:off x="2653" y="1162"/>
            <a:ext cx="953" cy="3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625" name="Equation" r:id="rId5" imgW="863225" imgH="279279" progId="Equation.DSMT4">
                    <p:embed/>
                  </p:oleObj>
                </mc:Choice>
                <mc:Fallback>
                  <p:oleObj name="Equation" r:id="rId5" imgW="863225" imgH="279279" progId="Equation.DSMT4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53" y="1162"/>
                          <a:ext cx="953" cy="3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072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85737619"/>
                </p:ext>
              </p:extLst>
            </p:nvPr>
          </p:nvGraphicFramePr>
          <p:xfrm>
            <a:off x="4014" y="1162"/>
            <a:ext cx="907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626" name="Equation" r:id="rId7" imgW="800100" imgH="279400" progId="Equation.DSMT4">
                    <p:embed/>
                  </p:oleObj>
                </mc:Choice>
                <mc:Fallback>
                  <p:oleObj name="Equation" r:id="rId7" imgW="800100" imgH="279400" progId="Equation.DSMT4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14" y="1162"/>
                          <a:ext cx="907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073" name="Object 18"/>
            <p:cNvGraphicFramePr>
              <a:graphicFrameLocks noChangeAspect="1"/>
            </p:cNvGraphicFramePr>
            <p:nvPr/>
          </p:nvGraphicFramePr>
          <p:xfrm>
            <a:off x="2258" y="1480"/>
            <a:ext cx="214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627" name="Equation" r:id="rId9" imgW="152268" imgH="164957" progId="Equation.DSMT4">
                    <p:embed/>
                  </p:oleObj>
                </mc:Choice>
                <mc:Fallback>
                  <p:oleObj name="Equation" r:id="rId9" imgW="152268" imgH="164957" progId="Equation.DSMT4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8" y="1480"/>
                          <a:ext cx="214" cy="2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4037" name="Rectangle 32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4038" name="Rectangle 34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4039" name="Rectangle 41"/>
          <p:cNvSpPr>
            <a:spLocks noChangeArrowheads="1"/>
          </p:cNvSpPr>
          <p:nvPr/>
        </p:nvSpPr>
        <p:spPr bwMode="auto">
          <a:xfrm>
            <a:off x="0" y="3319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4040" name="Rectangle 43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4041" name="Rectangle 48"/>
          <p:cNvSpPr>
            <a:spLocks noChangeArrowheads="1"/>
          </p:cNvSpPr>
          <p:nvPr/>
        </p:nvSpPr>
        <p:spPr bwMode="auto">
          <a:xfrm>
            <a:off x="0" y="33670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4042" name="Rectangle 51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00113" y="2852738"/>
            <a:ext cx="6764337" cy="3692525"/>
            <a:chOff x="900113" y="2852738"/>
            <a:chExt cx="6764337" cy="3692525"/>
          </a:xfrm>
        </p:grpSpPr>
        <p:grpSp>
          <p:nvGrpSpPr>
            <p:cNvPr id="44043" name="Group 54"/>
            <p:cNvGrpSpPr>
              <a:grpSpLocks/>
            </p:cNvGrpSpPr>
            <p:nvPr/>
          </p:nvGrpSpPr>
          <p:grpSpPr bwMode="auto">
            <a:xfrm>
              <a:off x="900113" y="2852738"/>
              <a:ext cx="6764337" cy="3692525"/>
              <a:chOff x="521" y="1739"/>
              <a:chExt cx="4484" cy="2581"/>
            </a:xfrm>
          </p:grpSpPr>
          <p:graphicFrame>
            <p:nvGraphicFramePr>
              <p:cNvPr id="44045" name="Object 3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07073799"/>
                  </p:ext>
                </p:extLst>
              </p:nvPr>
            </p:nvGraphicFramePr>
            <p:xfrm>
              <a:off x="521" y="4125"/>
              <a:ext cx="362" cy="19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628" name="Equation" r:id="rId11" imgW="368140" imgH="203112" progId="Equation.DSMT4">
                      <p:embed/>
                    </p:oleObj>
                  </mc:Choice>
                  <mc:Fallback>
                    <p:oleObj name="Equation" r:id="rId11" imgW="368140" imgH="203112" progId="Equation.DSMT4">
                      <p:embed/>
                      <p:pic>
                        <p:nvPicPr>
                          <p:cNvPr id="0" name="Object 3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1" y="4125"/>
                            <a:ext cx="362" cy="195"/>
                          </a:xfrm>
                          <a:prstGeom prst="rect">
                            <a:avLst/>
                          </a:prstGeom>
                          <a:solidFill>
                            <a:srgbClr val="00B0F0"/>
                          </a:solidFill>
                          <a:ln>
                            <a:noFill/>
                          </a:ln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046" name="Object 3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73812973"/>
                  </p:ext>
                </p:extLst>
              </p:nvPr>
            </p:nvGraphicFramePr>
            <p:xfrm>
              <a:off x="4241" y="4048"/>
              <a:ext cx="454" cy="2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629" name="Equation" r:id="rId13" imgW="381000" imgH="228600" progId="Equation.DSMT4">
                      <p:embed/>
                    </p:oleObj>
                  </mc:Choice>
                  <mc:Fallback>
                    <p:oleObj name="Equation" r:id="rId13" imgW="381000" imgH="228600" progId="Equation.DSMT4">
                      <p:embed/>
                      <p:pic>
                        <p:nvPicPr>
                          <p:cNvPr id="0" name="Object 3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41" y="4048"/>
                            <a:ext cx="454" cy="272"/>
                          </a:xfrm>
                          <a:prstGeom prst="rect">
                            <a:avLst/>
                          </a:prstGeom>
                          <a:solidFill>
                            <a:srgbClr val="00B0F0"/>
                          </a:solidFill>
                          <a:ln>
                            <a:noFill/>
                          </a:ln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4047" name="Line 22"/>
              <p:cNvSpPr>
                <a:spLocks noChangeShapeType="1"/>
              </p:cNvSpPr>
              <p:nvPr/>
            </p:nvSpPr>
            <p:spPr bwMode="auto">
              <a:xfrm>
                <a:off x="748" y="2931"/>
                <a:ext cx="403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48" name="Arc 23"/>
              <p:cNvSpPr>
                <a:spLocks/>
              </p:cNvSpPr>
              <p:nvPr/>
            </p:nvSpPr>
            <p:spPr bwMode="auto">
              <a:xfrm rot="2737436">
                <a:off x="3179" y="2184"/>
                <a:ext cx="1491" cy="1451"/>
              </a:xfrm>
              <a:custGeom>
                <a:avLst/>
                <a:gdLst>
                  <a:gd name="T0" fmla="*/ 0 w 21600"/>
                  <a:gd name="T1" fmla="*/ 0 h 21600"/>
                  <a:gd name="T2" fmla="*/ 1491 w 21600"/>
                  <a:gd name="T3" fmla="*/ 1451 h 21600"/>
                  <a:gd name="T4" fmla="*/ 0 w 21600"/>
                  <a:gd name="T5" fmla="*/ 1451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049" name="Line 24"/>
              <p:cNvSpPr>
                <a:spLocks noChangeShapeType="1"/>
              </p:cNvSpPr>
              <p:nvPr/>
            </p:nvSpPr>
            <p:spPr bwMode="auto">
              <a:xfrm>
                <a:off x="4059" y="1864"/>
                <a:ext cx="0" cy="20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50" name="Line 25"/>
              <p:cNvSpPr>
                <a:spLocks noChangeShapeType="1"/>
              </p:cNvSpPr>
              <p:nvPr/>
            </p:nvSpPr>
            <p:spPr bwMode="auto">
              <a:xfrm>
                <a:off x="751" y="2021"/>
                <a:ext cx="0" cy="20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51" name="Line 27"/>
              <p:cNvSpPr>
                <a:spLocks noChangeShapeType="1"/>
              </p:cNvSpPr>
              <p:nvPr/>
            </p:nvSpPr>
            <p:spPr bwMode="auto">
              <a:xfrm flipV="1">
                <a:off x="748" y="2115"/>
                <a:ext cx="3992" cy="5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52" name="Line 28"/>
              <p:cNvSpPr>
                <a:spLocks noChangeShapeType="1"/>
              </p:cNvSpPr>
              <p:nvPr/>
            </p:nvSpPr>
            <p:spPr bwMode="auto">
              <a:xfrm>
                <a:off x="4369" y="1866"/>
                <a:ext cx="0" cy="22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53" name="Line 29"/>
              <p:cNvSpPr>
                <a:spLocks noChangeShapeType="1"/>
              </p:cNvSpPr>
              <p:nvPr/>
            </p:nvSpPr>
            <p:spPr bwMode="auto">
              <a:xfrm>
                <a:off x="748" y="4065"/>
                <a:ext cx="3629" cy="0"/>
              </a:xfrm>
              <a:prstGeom prst="line">
                <a:avLst/>
              </a:prstGeom>
              <a:noFill/>
              <a:ln w="28575">
                <a:solidFill>
                  <a:srgbClr val="CC3300"/>
                </a:solidFill>
                <a:prstDash val="dashDot"/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54" name="Text Box 30"/>
              <p:cNvSpPr txBox="1">
                <a:spLocks noChangeArrowheads="1"/>
              </p:cNvSpPr>
              <p:nvPr/>
            </p:nvSpPr>
            <p:spPr bwMode="auto">
              <a:xfrm>
                <a:off x="2381" y="3838"/>
                <a:ext cx="248" cy="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i="1"/>
                  <a:t>d</a:t>
                </a:r>
              </a:p>
            </p:txBody>
          </p:sp>
          <p:sp>
            <p:nvSpPr>
              <p:cNvPr id="44055" name="Text Box 35"/>
              <p:cNvSpPr txBox="1">
                <a:spLocks noChangeArrowheads="1"/>
              </p:cNvSpPr>
              <p:nvPr/>
            </p:nvSpPr>
            <p:spPr bwMode="auto">
              <a:xfrm>
                <a:off x="4422" y="1752"/>
                <a:ext cx="244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000"/>
                  <a:t>A</a:t>
                </a:r>
              </a:p>
            </p:txBody>
          </p:sp>
          <p:sp>
            <p:nvSpPr>
              <p:cNvPr id="44056" name="Text Box 36"/>
              <p:cNvSpPr txBox="1">
                <a:spLocks noChangeArrowheads="1"/>
              </p:cNvSpPr>
              <p:nvPr/>
            </p:nvSpPr>
            <p:spPr bwMode="auto">
              <a:xfrm>
                <a:off x="4369" y="3822"/>
                <a:ext cx="234" cy="2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000"/>
                  <a:t>B</a:t>
                </a:r>
              </a:p>
            </p:txBody>
          </p:sp>
          <p:sp>
            <p:nvSpPr>
              <p:cNvPr id="44057" name="Text Box 37"/>
              <p:cNvSpPr txBox="1">
                <a:spLocks noChangeArrowheads="1"/>
              </p:cNvSpPr>
              <p:nvPr/>
            </p:nvSpPr>
            <p:spPr bwMode="auto">
              <a:xfrm>
                <a:off x="4059" y="1739"/>
                <a:ext cx="291" cy="2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000"/>
                  <a:t>A</a:t>
                </a:r>
                <a:r>
                  <a:rPr lang="en-US" altLang="zh-CN" sz="2000">
                    <a:cs typeface="Times New Roman" panose="02020603050405020304" pitchFamily="18" charset="0"/>
                  </a:rPr>
                  <a:t>'</a:t>
                </a:r>
              </a:p>
            </p:txBody>
          </p:sp>
          <p:sp>
            <p:nvSpPr>
              <p:cNvPr id="44058" name="Text Box 38"/>
              <p:cNvSpPr txBox="1">
                <a:spLocks noChangeArrowheads="1"/>
              </p:cNvSpPr>
              <p:nvPr/>
            </p:nvSpPr>
            <p:spPr bwMode="auto">
              <a:xfrm>
                <a:off x="3969" y="3826"/>
                <a:ext cx="281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000"/>
                  <a:t>B</a:t>
                </a:r>
                <a:r>
                  <a:rPr lang="en-US" altLang="zh-CN" sz="2000">
                    <a:cs typeface="Times New Roman" panose="02020603050405020304" pitchFamily="18" charset="0"/>
                  </a:rPr>
                  <a:t>'</a:t>
                </a:r>
              </a:p>
            </p:txBody>
          </p:sp>
          <p:sp>
            <p:nvSpPr>
              <p:cNvPr id="44059" name="Text Box 39"/>
              <p:cNvSpPr txBox="1">
                <a:spLocks noChangeArrowheads="1"/>
              </p:cNvSpPr>
              <p:nvPr/>
            </p:nvSpPr>
            <p:spPr bwMode="auto">
              <a:xfrm>
                <a:off x="4785" y="2704"/>
                <a:ext cx="220" cy="3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b="0" i="1"/>
                  <a:t>z</a:t>
                </a:r>
                <a:endParaRPr lang="en-US" altLang="zh-CN" b="0" i="1"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44060" name="Object 40"/>
              <p:cNvGraphicFramePr>
                <a:graphicFrameLocks noChangeAspect="1"/>
              </p:cNvGraphicFramePr>
              <p:nvPr/>
            </p:nvGraphicFramePr>
            <p:xfrm>
              <a:off x="3787" y="2432"/>
              <a:ext cx="179" cy="31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630" name="Equation" r:id="rId15" imgW="126780" imgH="215526" progId="Equation.DSMT4">
                      <p:embed/>
                    </p:oleObj>
                  </mc:Choice>
                  <mc:Fallback>
                    <p:oleObj name="Equation" r:id="rId15" imgW="126780" imgH="215526" progId="Equation.DSMT4">
                      <p:embed/>
                      <p:pic>
                        <p:nvPicPr>
                          <p:cNvPr id="0" name="Object 4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87" y="2432"/>
                            <a:ext cx="179" cy="31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061" name="Object 42"/>
              <p:cNvGraphicFramePr>
                <a:graphicFrameLocks noChangeAspect="1"/>
              </p:cNvGraphicFramePr>
              <p:nvPr/>
            </p:nvGraphicFramePr>
            <p:xfrm>
              <a:off x="4422" y="2432"/>
              <a:ext cx="225" cy="31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631" name="Equation" r:id="rId17" imgW="165028" imgH="228501" progId="Equation.DSMT4">
                      <p:embed/>
                    </p:oleObj>
                  </mc:Choice>
                  <mc:Fallback>
                    <p:oleObj name="Equation" r:id="rId17" imgW="165028" imgH="228501" progId="Equation.DSMT4">
                      <p:embed/>
                      <p:pic>
                        <p:nvPicPr>
                          <p:cNvPr id="0" name="Object 4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22" y="2432"/>
                            <a:ext cx="225" cy="31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4062" name="Line 44"/>
              <p:cNvSpPr>
                <a:spLocks noChangeShapeType="1"/>
              </p:cNvSpPr>
              <p:nvPr/>
            </p:nvSpPr>
            <p:spPr bwMode="auto">
              <a:xfrm>
                <a:off x="4059" y="2205"/>
                <a:ext cx="0" cy="726"/>
              </a:xfrm>
              <a:prstGeom prst="line">
                <a:avLst/>
              </a:prstGeom>
              <a:noFill/>
              <a:ln w="28575">
                <a:solidFill>
                  <a:srgbClr val="CC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63" name="Line 45"/>
              <p:cNvSpPr>
                <a:spLocks noChangeShapeType="1"/>
              </p:cNvSpPr>
              <p:nvPr/>
            </p:nvSpPr>
            <p:spPr bwMode="auto">
              <a:xfrm>
                <a:off x="4369" y="2160"/>
                <a:ext cx="0" cy="77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064" name="Line 46"/>
              <p:cNvSpPr>
                <a:spLocks noChangeShapeType="1"/>
              </p:cNvSpPr>
              <p:nvPr/>
            </p:nvSpPr>
            <p:spPr bwMode="auto">
              <a:xfrm>
                <a:off x="4059" y="2931"/>
                <a:ext cx="318" cy="0"/>
              </a:xfrm>
              <a:prstGeom prst="line">
                <a:avLst/>
              </a:prstGeom>
              <a:noFill/>
              <a:ln w="28575">
                <a:solidFill>
                  <a:srgbClr val="FF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44065" name="Object 47"/>
              <p:cNvGraphicFramePr>
                <a:graphicFrameLocks noChangeAspect="1"/>
              </p:cNvGraphicFramePr>
              <p:nvPr/>
            </p:nvGraphicFramePr>
            <p:xfrm>
              <a:off x="4118" y="2976"/>
              <a:ext cx="182" cy="1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632" name="Equation" r:id="rId19" imgW="126725" imgH="126725" progId="Equation.DSMT4">
                      <p:embed/>
                    </p:oleObj>
                  </mc:Choice>
                  <mc:Fallback>
                    <p:oleObj name="Equation" r:id="rId19" imgW="126725" imgH="126725" progId="Equation.DSMT4">
                      <p:embed/>
                      <p:pic>
                        <p:nvPicPr>
                          <p:cNvPr id="0" name="Object 4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18" y="2976"/>
                            <a:ext cx="182" cy="1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4066" name="Line 49"/>
              <p:cNvSpPr>
                <a:spLocks noChangeShapeType="1"/>
              </p:cNvSpPr>
              <p:nvPr/>
            </p:nvSpPr>
            <p:spPr bwMode="auto">
              <a:xfrm>
                <a:off x="748" y="2704"/>
                <a:ext cx="0" cy="227"/>
              </a:xfrm>
              <a:prstGeom prst="line">
                <a:avLst/>
              </a:prstGeom>
              <a:noFill/>
              <a:ln w="28575">
                <a:solidFill>
                  <a:srgbClr val="00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44067" name="Object 50"/>
              <p:cNvGraphicFramePr>
                <a:graphicFrameLocks noChangeAspect="1"/>
              </p:cNvGraphicFramePr>
              <p:nvPr/>
            </p:nvGraphicFramePr>
            <p:xfrm>
              <a:off x="839" y="2683"/>
              <a:ext cx="168" cy="2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633" name="Equation" r:id="rId21" imgW="126835" imgH="202936" progId="Equation.DSMT4">
                      <p:embed/>
                    </p:oleObj>
                  </mc:Choice>
                  <mc:Fallback>
                    <p:oleObj name="Equation" r:id="rId21" imgW="126835" imgH="202936" progId="Equation.DSMT4">
                      <p:embed/>
                      <p:pic>
                        <p:nvPicPr>
                          <p:cNvPr id="0" name="Object 5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39" y="2683"/>
                            <a:ext cx="168" cy="2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4068" name="Text Box 52"/>
              <p:cNvSpPr txBox="1">
                <a:spLocks noChangeArrowheads="1"/>
              </p:cNvSpPr>
              <p:nvPr/>
            </p:nvSpPr>
            <p:spPr bwMode="auto">
              <a:xfrm>
                <a:off x="3560" y="1888"/>
                <a:ext cx="538" cy="2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000"/>
                  <a:t>P(x,z)</a:t>
                </a:r>
              </a:p>
            </p:txBody>
          </p:sp>
          <p:sp>
            <p:nvSpPr>
              <p:cNvPr id="44069" name="Text Box 53"/>
              <p:cNvSpPr txBox="1">
                <a:spLocks noChangeArrowheads="1"/>
              </p:cNvSpPr>
              <p:nvPr/>
            </p:nvSpPr>
            <p:spPr bwMode="auto">
              <a:xfrm>
                <a:off x="3833" y="2931"/>
                <a:ext cx="252" cy="2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000"/>
                  <a:t>Q</a:t>
                </a:r>
              </a:p>
            </p:txBody>
          </p:sp>
        </p:grpSp>
        <p:sp>
          <p:nvSpPr>
            <p:cNvPr id="44044" name="Line 55"/>
            <p:cNvSpPr>
              <a:spLocks noChangeShapeType="1"/>
            </p:cNvSpPr>
            <p:nvPr/>
          </p:nvSpPr>
          <p:spPr bwMode="auto">
            <a:xfrm>
              <a:off x="1258888" y="4241800"/>
              <a:ext cx="54006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ChangeArrowheads="1"/>
          </p:cNvSpPr>
          <p:nvPr/>
        </p:nvSpPr>
        <p:spPr bwMode="auto">
          <a:xfrm>
            <a:off x="0" y="33480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5059" name="Rectangle 9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5060" name="Rectangle 10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5061" name="Rectangle 11"/>
          <p:cNvSpPr>
            <a:spLocks noChangeArrowheads="1"/>
          </p:cNvSpPr>
          <p:nvPr/>
        </p:nvSpPr>
        <p:spPr bwMode="auto">
          <a:xfrm>
            <a:off x="0" y="3319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5062" name="Rectangle 12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5063" name="Rectangle 13"/>
          <p:cNvSpPr>
            <a:spLocks noChangeArrowheads="1"/>
          </p:cNvSpPr>
          <p:nvPr/>
        </p:nvSpPr>
        <p:spPr bwMode="auto">
          <a:xfrm>
            <a:off x="0" y="33670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5064" name="Rectangle 14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45065" name="Group 56"/>
          <p:cNvGrpSpPr>
            <a:grpSpLocks/>
          </p:cNvGrpSpPr>
          <p:nvPr/>
        </p:nvGrpSpPr>
        <p:grpSpPr bwMode="auto">
          <a:xfrm>
            <a:off x="323850" y="331787"/>
            <a:ext cx="8352720" cy="893761"/>
            <a:chOff x="204" y="161"/>
            <a:chExt cx="5352" cy="563"/>
          </a:xfrm>
        </p:grpSpPr>
        <p:sp>
          <p:nvSpPr>
            <p:cNvPr id="45081" name="Text Box 43"/>
            <p:cNvSpPr txBox="1">
              <a:spLocks noChangeArrowheads="1"/>
            </p:cNvSpPr>
            <p:nvPr/>
          </p:nvSpPr>
          <p:spPr bwMode="auto">
            <a:xfrm>
              <a:off x="204" y="201"/>
              <a:ext cx="5352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 smtClean="0"/>
                <a:t>考虑</a:t>
              </a:r>
              <a:r>
                <a:rPr lang="zh-CN" altLang="en-US" sz="2400" dirty="0"/>
                <a:t>一个平行于近轴像平面并且由坐标</a:t>
              </a:r>
              <a:r>
                <a:rPr lang="en-US" altLang="zh-CN" sz="2400" dirty="0"/>
                <a:t>z</a:t>
              </a:r>
              <a:r>
                <a:rPr lang="zh-CN" altLang="en-US" sz="2400" dirty="0"/>
                <a:t>确定的</a:t>
              </a:r>
              <a:r>
                <a:rPr lang="zh-CN" altLang="en-US" sz="2400" dirty="0" smtClean="0"/>
                <a:t>平面             ，          设     </a:t>
              </a:r>
              <a:r>
                <a:rPr lang="en-US" altLang="zh-CN" sz="2400" dirty="0" smtClean="0"/>
                <a:t>,</a:t>
              </a:r>
              <a:r>
                <a:rPr lang="zh-CN" altLang="en-US" sz="2400" dirty="0" smtClean="0"/>
                <a:t>       表示</a:t>
              </a:r>
              <a:r>
                <a:rPr lang="zh-CN" altLang="en-US" sz="2400" dirty="0"/>
                <a:t>这个平面内的变量。利用三角形相似有</a:t>
              </a:r>
            </a:p>
          </p:txBody>
        </p:sp>
        <p:graphicFrame>
          <p:nvGraphicFramePr>
            <p:cNvPr id="45082" name="Object 4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81250808"/>
                </p:ext>
              </p:extLst>
            </p:nvPr>
          </p:nvGraphicFramePr>
          <p:xfrm>
            <a:off x="4725" y="161"/>
            <a:ext cx="545" cy="3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466" name="Equation" r:id="rId5" imgW="368300" imgH="241300" progId="Equation.DSMT4">
                    <p:embed/>
                  </p:oleObj>
                </mc:Choice>
                <mc:Fallback>
                  <p:oleObj name="Equation" r:id="rId5" imgW="368300" imgH="241300" progId="Equation.DSMT4">
                    <p:embed/>
                    <p:pic>
                      <p:nvPicPr>
                        <p:cNvPr id="0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25" y="161"/>
                          <a:ext cx="545" cy="3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5066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9795393"/>
              </p:ext>
            </p:extLst>
          </p:nvPr>
        </p:nvGraphicFramePr>
        <p:xfrm>
          <a:off x="2411413" y="1341438"/>
          <a:ext cx="3159125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67" name="Equation" r:id="rId7" imgW="1256755" imgH="393529" progId="Equation.DSMT4">
                  <p:embed/>
                </p:oleObj>
              </mc:Choice>
              <mc:Fallback>
                <p:oleObj name="Equation" r:id="rId7" imgW="1256755" imgH="393529" progId="Equation.DSMT4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1341438"/>
                        <a:ext cx="3159125" cy="984250"/>
                      </a:xfrm>
                      <a:prstGeom prst="rect">
                        <a:avLst/>
                      </a:prstGeom>
                      <a:solidFill>
                        <a:srgbClr val="D5FFFF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5067" name="Group 55"/>
          <p:cNvGrpSpPr>
            <a:grpSpLocks/>
          </p:cNvGrpSpPr>
          <p:nvPr/>
        </p:nvGrpSpPr>
        <p:grpSpPr bwMode="auto">
          <a:xfrm>
            <a:off x="323850" y="2492375"/>
            <a:ext cx="7837488" cy="493713"/>
            <a:chOff x="222" y="1698"/>
            <a:chExt cx="4937" cy="311"/>
          </a:xfrm>
        </p:grpSpPr>
        <p:sp>
          <p:nvSpPr>
            <p:cNvPr id="45079" name="Text Box 52"/>
            <p:cNvSpPr txBox="1">
              <a:spLocks noChangeArrowheads="1"/>
            </p:cNvSpPr>
            <p:nvPr/>
          </p:nvSpPr>
          <p:spPr bwMode="auto">
            <a:xfrm>
              <a:off x="222" y="1704"/>
              <a:ext cx="493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/>
                <a:t>公式中               表示光线和近轴像平面的交点的坐标</a:t>
              </a:r>
              <a:r>
                <a:rPr lang="en-US" altLang="zh-CN" sz="2400" dirty="0"/>
                <a:t>,</a:t>
              </a:r>
              <a:r>
                <a:rPr lang="zh-CN" altLang="en-US" sz="2400" dirty="0"/>
                <a:t>以及</a:t>
              </a:r>
            </a:p>
          </p:txBody>
        </p:sp>
        <p:graphicFrame>
          <p:nvGraphicFramePr>
            <p:cNvPr id="45080" name="Object 49"/>
            <p:cNvGraphicFramePr>
              <a:graphicFrameLocks noChangeAspect="1"/>
            </p:cNvGraphicFramePr>
            <p:nvPr/>
          </p:nvGraphicFramePr>
          <p:xfrm>
            <a:off x="914" y="1698"/>
            <a:ext cx="636" cy="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468" name="Equation" r:id="rId9" imgW="469900" imgH="228600" progId="Equation.DSMT4">
                    <p:embed/>
                  </p:oleObj>
                </mc:Choice>
                <mc:Fallback>
                  <p:oleObj name="Equation" r:id="rId9" imgW="469900" imgH="228600" progId="Equation.DSMT4">
                    <p:embed/>
                    <p:pic>
                      <p:nvPicPr>
                        <p:cNvPr id="0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4" y="1698"/>
                          <a:ext cx="636" cy="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5068" name="Rectangle 54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45069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2242595"/>
              </p:ext>
            </p:extLst>
          </p:nvPr>
        </p:nvGraphicFramePr>
        <p:xfrm>
          <a:off x="2266950" y="3068638"/>
          <a:ext cx="3382963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69" name="Equation" r:id="rId11" imgW="1409088" imgH="266584" progId="Equation.DSMT4">
                  <p:embed/>
                </p:oleObj>
              </mc:Choice>
              <mc:Fallback>
                <p:oleObj name="Equation" r:id="rId11" imgW="1409088" imgH="266584" progId="Equation.DSMT4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6950" y="3068638"/>
                        <a:ext cx="3382963" cy="641350"/>
                      </a:xfrm>
                      <a:prstGeom prst="rect">
                        <a:avLst/>
                      </a:prstGeom>
                      <a:solidFill>
                        <a:srgbClr val="D5FFFF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70" name="Rectangle 59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45071" name="Group 62"/>
          <p:cNvGrpSpPr>
            <a:grpSpLocks/>
          </p:cNvGrpSpPr>
          <p:nvPr/>
        </p:nvGrpSpPr>
        <p:grpSpPr bwMode="auto">
          <a:xfrm>
            <a:off x="395288" y="3933825"/>
            <a:ext cx="7454900" cy="474663"/>
            <a:chOff x="236" y="2717"/>
            <a:chExt cx="4696" cy="299"/>
          </a:xfrm>
        </p:grpSpPr>
        <p:sp>
          <p:nvSpPr>
            <p:cNvPr id="45077" name="Text Box 57"/>
            <p:cNvSpPr txBox="1">
              <a:spLocks noChangeArrowheads="1"/>
            </p:cNvSpPr>
            <p:nvPr/>
          </p:nvSpPr>
          <p:spPr bwMode="auto">
            <a:xfrm>
              <a:off x="236" y="2717"/>
              <a:ext cx="469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/>
                <a:t>公式中的               表示近轴像点。整理两个方程所以有</a:t>
              </a:r>
            </a:p>
          </p:txBody>
        </p:sp>
        <p:graphicFrame>
          <p:nvGraphicFramePr>
            <p:cNvPr id="45078" name="Object 58"/>
            <p:cNvGraphicFramePr>
              <a:graphicFrameLocks noChangeAspect="1"/>
            </p:cNvGraphicFramePr>
            <p:nvPr/>
          </p:nvGraphicFramePr>
          <p:xfrm>
            <a:off x="1141" y="2750"/>
            <a:ext cx="575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470" name="Equation" r:id="rId13" imgW="495085" imgH="228501" progId="Equation.DSMT4">
                    <p:embed/>
                  </p:oleObj>
                </mc:Choice>
                <mc:Fallback>
                  <p:oleObj name="Equation" r:id="rId13" imgW="495085" imgH="228501" progId="Equation.DSMT4">
                    <p:embed/>
                    <p:pic>
                      <p:nvPicPr>
                        <p:cNvPr id="0" name="Object 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1" y="2750"/>
                          <a:ext cx="575" cy="2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5072" name="Rectangle 61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45073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1068548"/>
              </p:ext>
            </p:extLst>
          </p:nvPr>
        </p:nvGraphicFramePr>
        <p:xfrm>
          <a:off x="1835150" y="4508500"/>
          <a:ext cx="4968875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71" name="Equation" r:id="rId15" imgW="2578100" imgH="431800" progId="Equation.DSMT4">
                  <p:embed/>
                </p:oleObj>
              </mc:Choice>
              <mc:Fallback>
                <p:oleObj name="Equation" r:id="rId15" imgW="2578100" imgH="431800" progId="Equation.DSMT4">
                  <p:embed/>
                  <p:pic>
                    <p:nvPicPr>
                      <p:cNvPr id="0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4508500"/>
                        <a:ext cx="4968875" cy="825500"/>
                      </a:xfrm>
                      <a:prstGeom prst="rect">
                        <a:avLst/>
                      </a:prstGeom>
                      <a:solidFill>
                        <a:srgbClr val="D5FFFF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74" name="Rectangle 64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45075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0197290"/>
              </p:ext>
            </p:extLst>
          </p:nvPr>
        </p:nvGraphicFramePr>
        <p:xfrm>
          <a:off x="1835150" y="5445125"/>
          <a:ext cx="4248150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72" name="Equation" r:id="rId17" imgW="1854200" imgH="431800" progId="Equation.DSMT4">
                  <p:embed/>
                </p:oleObj>
              </mc:Choice>
              <mc:Fallback>
                <p:oleObj name="Equation" r:id="rId17" imgW="1854200" imgH="431800" progId="Equation.DSMT4">
                  <p:embed/>
                  <p:pic>
                    <p:nvPicPr>
                      <p:cNvPr id="0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5445125"/>
                        <a:ext cx="4248150" cy="981075"/>
                      </a:xfrm>
                      <a:prstGeom prst="rect">
                        <a:avLst/>
                      </a:prstGeom>
                      <a:solidFill>
                        <a:srgbClr val="D5FFFF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76" name="AutoShape 65"/>
          <p:cNvSpPr>
            <a:spLocks/>
          </p:cNvSpPr>
          <p:nvPr/>
        </p:nvSpPr>
        <p:spPr bwMode="auto">
          <a:xfrm>
            <a:off x="1476375" y="4868863"/>
            <a:ext cx="215900" cy="1223962"/>
          </a:xfrm>
          <a:prstGeom prst="leftBrace">
            <a:avLst>
              <a:gd name="adj1" fmla="val 47243"/>
              <a:gd name="adj2" fmla="val 50000"/>
            </a:avLst>
          </a:prstGeom>
          <a:noFill/>
          <a:ln w="2857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04" y="912631"/>
            <a:ext cx="146896" cy="17487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560" y="896895"/>
            <a:ext cx="144290" cy="2380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ChangeArrowheads="1"/>
          </p:cNvSpPr>
          <p:nvPr/>
        </p:nvSpPr>
        <p:spPr bwMode="auto">
          <a:xfrm>
            <a:off x="0" y="33480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084" name="Rectangle 4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0" y="3319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086" name="Rectangle 6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087" name="Rectangle 7"/>
          <p:cNvSpPr>
            <a:spLocks noChangeArrowheads="1"/>
          </p:cNvSpPr>
          <p:nvPr/>
        </p:nvSpPr>
        <p:spPr bwMode="auto">
          <a:xfrm>
            <a:off x="0" y="33670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088" name="Rectangle 8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089" name="Rectangle 16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090" name="Rectangle 18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091" name="Rectangle 22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092" name="Rectangle 24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093" name="Rectangle 28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094" name="Text Box 29"/>
          <p:cNvSpPr txBox="1">
            <a:spLocks noChangeArrowheads="1"/>
          </p:cNvSpPr>
          <p:nvPr/>
        </p:nvSpPr>
        <p:spPr bwMode="auto">
          <a:xfrm>
            <a:off x="231775" y="404813"/>
            <a:ext cx="796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/>
              <a:t>因为</a:t>
            </a:r>
          </a:p>
        </p:txBody>
      </p:sp>
      <p:sp>
        <p:nvSpPr>
          <p:cNvPr id="46095" name="Text Box 30"/>
          <p:cNvSpPr txBox="1">
            <a:spLocks noChangeArrowheads="1"/>
          </p:cNvSpPr>
          <p:nvPr/>
        </p:nvSpPr>
        <p:spPr bwMode="auto">
          <a:xfrm>
            <a:off x="3276600" y="404813"/>
            <a:ext cx="1103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/>
              <a:t>所以有</a:t>
            </a:r>
          </a:p>
        </p:txBody>
      </p:sp>
      <p:sp>
        <p:nvSpPr>
          <p:cNvPr id="46096" name="Rectangle 32"/>
          <p:cNvSpPr>
            <a:spLocks noChangeArrowheads="1"/>
          </p:cNvSpPr>
          <p:nvPr/>
        </p:nvSpPr>
        <p:spPr bwMode="auto">
          <a:xfrm>
            <a:off x="0" y="2781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46097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638610"/>
              </p:ext>
            </p:extLst>
          </p:nvPr>
        </p:nvGraphicFramePr>
        <p:xfrm>
          <a:off x="1476375" y="1341438"/>
          <a:ext cx="6119813" cy="329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42" name="Equation" r:id="rId3" imgW="2413000" imgH="1295400" progId="Equation.DSMT4">
                  <p:embed/>
                </p:oleObj>
              </mc:Choice>
              <mc:Fallback>
                <p:oleObj name="Equation" r:id="rId3" imgW="2413000" imgH="1295400" progId="Equation.DSMT4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1341438"/>
                        <a:ext cx="6119813" cy="3290887"/>
                      </a:xfrm>
                      <a:prstGeom prst="rect">
                        <a:avLst/>
                      </a:prstGeom>
                      <a:solidFill>
                        <a:srgbClr val="D5FFFF"/>
                      </a:solidFill>
                      <a:ln>
                        <a:solidFill>
                          <a:srgbClr val="00B0F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98" name="Rectangle 35"/>
          <p:cNvSpPr>
            <a:spLocks noChangeArrowheads="1"/>
          </p:cNvSpPr>
          <p:nvPr/>
        </p:nvSpPr>
        <p:spPr bwMode="auto">
          <a:xfrm>
            <a:off x="0" y="33670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099" name="Rectangle 37"/>
          <p:cNvSpPr>
            <a:spLocks noChangeArrowheads="1"/>
          </p:cNvSpPr>
          <p:nvPr/>
        </p:nvSpPr>
        <p:spPr bwMode="auto">
          <a:xfrm>
            <a:off x="0" y="33480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100" name="Rectangle 39"/>
          <p:cNvSpPr>
            <a:spLocks noChangeArrowheads="1"/>
          </p:cNvSpPr>
          <p:nvPr/>
        </p:nvSpPr>
        <p:spPr bwMode="auto">
          <a:xfrm>
            <a:off x="0" y="33480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101" name="Rectangle 41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102" name="Rectangle 43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103" name="Rectangle 45"/>
          <p:cNvSpPr>
            <a:spLocks noChangeArrowheads="1"/>
          </p:cNvSpPr>
          <p:nvPr/>
        </p:nvSpPr>
        <p:spPr bwMode="auto">
          <a:xfrm>
            <a:off x="0" y="33480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104" name="Rectangle 47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46105" name="Group 53"/>
          <p:cNvGrpSpPr>
            <a:grpSpLocks/>
          </p:cNvGrpSpPr>
          <p:nvPr/>
        </p:nvGrpSpPr>
        <p:grpSpPr bwMode="auto">
          <a:xfrm>
            <a:off x="107380" y="5013220"/>
            <a:ext cx="8713787" cy="1282700"/>
            <a:chOff x="67" y="3158"/>
            <a:chExt cx="5489" cy="808"/>
          </a:xfrm>
        </p:grpSpPr>
        <p:sp>
          <p:nvSpPr>
            <p:cNvPr id="46107" name="Text Box 33"/>
            <p:cNvSpPr txBox="1">
              <a:spLocks noChangeArrowheads="1"/>
            </p:cNvSpPr>
            <p:nvPr/>
          </p:nvSpPr>
          <p:spPr bwMode="auto">
            <a:xfrm>
              <a:off x="67" y="3158"/>
              <a:ext cx="5489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/>
                <a:t>该方程说明在距离近轴像平面为       的某个平面内，具有固定的     </a:t>
              </a:r>
            </a:p>
            <a:p>
              <a:pPr eaLnBrk="1" hangingPunct="1"/>
              <a:r>
                <a:rPr lang="zh-CN" altLang="en-US" sz="2400" dirty="0"/>
                <a:t>        和变化的     的一组光线构成的一个椭圆，椭圆的中心在                            </a:t>
              </a:r>
            </a:p>
            <a:p>
              <a:pPr eaLnBrk="1" hangingPunct="1"/>
              <a:r>
                <a:rPr lang="zh-CN" altLang="en-US" sz="2400" dirty="0"/>
                <a:t>                             </a:t>
              </a:r>
              <a:r>
                <a:rPr lang="zh-CN" altLang="en-US" sz="2400" dirty="0" smtClean="0"/>
                <a:t>点</a:t>
              </a:r>
              <a:r>
                <a:rPr lang="zh-CN" altLang="en-US" sz="2400" dirty="0"/>
                <a:t>。</a:t>
              </a:r>
            </a:p>
          </p:txBody>
        </p:sp>
        <p:graphicFrame>
          <p:nvGraphicFramePr>
            <p:cNvPr id="46108" name="Object 34"/>
            <p:cNvGraphicFramePr>
              <a:graphicFrameLocks noChangeAspect="1"/>
            </p:cNvGraphicFramePr>
            <p:nvPr/>
          </p:nvGraphicFramePr>
          <p:xfrm>
            <a:off x="2835" y="3203"/>
            <a:ext cx="318" cy="1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443" name="Equation" r:id="rId5" imgW="202936" imgH="126835" progId="Equation.DSMT4">
                    <p:embed/>
                  </p:oleObj>
                </mc:Choice>
                <mc:Fallback>
                  <p:oleObj name="Equation" r:id="rId5" imgW="202936" imgH="126835" progId="Equation.DSMT4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5" y="3203"/>
                          <a:ext cx="318" cy="1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109" name="Object 38"/>
            <p:cNvGraphicFramePr>
              <a:graphicFrameLocks noChangeAspect="1"/>
            </p:cNvGraphicFramePr>
            <p:nvPr/>
          </p:nvGraphicFramePr>
          <p:xfrm>
            <a:off x="1314" y="3475"/>
            <a:ext cx="160" cy="1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444" name="Equation" r:id="rId7" imgW="139579" imgH="164957" progId="Equation.DSMT4">
                    <p:embed/>
                  </p:oleObj>
                </mc:Choice>
                <mc:Fallback>
                  <p:oleObj name="Equation" r:id="rId7" imgW="139579" imgH="164957" progId="Equation.DSMT4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14" y="3475"/>
                          <a:ext cx="160" cy="1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110" name="Object 42"/>
            <p:cNvGraphicFramePr>
              <a:graphicFrameLocks noChangeAspect="1"/>
            </p:cNvGraphicFramePr>
            <p:nvPr/>
          </p:nvGraphicFramePr>
          <p:xfrm>
            <a:off x="225" y="3657"/>
            <a:ext cx="1247" cy="3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445" name="Equation" r:id="rId9" imgW="1040948" imgH="253890" progId="Equation.DSMT4">
                    <p:embed/>
                  </p:oleObj>
                </mc:Choice>
                <mc:Fallback>
                  <p:oleObj name="Equation" r:id="rId9" imgW="1040948" imgH="253890" progId="Equation.DSMT4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" y="3657"/>
                          <a:ext cx="1247" cy="3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111" name="Object 44"/>
            <p:cNvGraphicFramePr>
              <a:graphicFrameLocks noChangeAspect="1"/>
            </p:cNvGraphicFramePr>
            <p:nvPr/>
          </p:nvGraphicFramePr>
          <p:xfrm>
            <a:off x="225" y="3430"/>
            <a:ext cx="214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446" name="Equation" r:id="rId11" imgW="152268" imgH="164957" progId="Equation.DSMT4">
                    <p:embed/>
                  </p:oleObj>
                </mc:Choice>
                <mc:Fallback>
                  <p:oleObj name="Equation" r:id="rId11" imgW="152268" imgH="164957" progId="Equation.DSMT4">
                    <p:embed/>
                    <p:pic>
                      <p:nvPicPr>
                        <p:cNvPr id="0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" y="3430"/>
                          <a:ext cx="214" cy="2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6106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405552"/>
              </p:ext>
            </p:extLst>
          </p:nvPr>
        </p:nvGraphicFramePr>
        <p:xfrm>
          <a:off x="1187450" y="404813"/>
          <a:ext cx="1655763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47" name="Equation" r:id="rId13" imgW="837836" imgH="253890" progId="Equation.DSMT4">
                  <p:embed/>
                </p:oleObj>
              </mc:Choice>
              <mc:Fallback>
                <p:oleObj name="Equation" r:id="rId13" imgW="837836" imgH="25389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404813"/>
                        <a:ext cx="1655763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33480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7107" name="Rectangle 3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7108" name="Rectangle 7"/>
          <p:cNvSpPr>
            <a:spLocks noChangeArrowheads="1"/>
          </p:cNvSpPr>
          <p:nvPr/>
        </p:nvSpPr>
        <p:spPr bwMode="auto">
          <a:xfrm>
            <a:off x="0" y="33670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7109" name="Rectangle 8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7110" name="Text Box 14"/>
          <p:cNvSpPr txBox="1">
            <a:spLocks noChangeArrowheads="1"/>
          </p:cNvSpPr>
          <p:nvPr/>
        </p:nvSpPr>
        <p:spPr bwMode="auto">
          <a:xfrm>
            <a:off x="466725" y="2060575"/>
            <a:ext cx="490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/>
              <a:t>或</a:t>
            </a:r>
          </a:p>
        </p:txBody>
      </p:sp>
      <p:sp>
        <p:nvSpPr>
          <p:cNvPr id="47111" name="Rectangle 16"/>
          <p:cNvSpPr>
            <a:spLocks noChangeArrowheads="1"/>
          </p:cNvSpPr>
          <p:nvPr/>
        </p:nvSpPr>
        <p:spPr bwMode="auto">
          <a:xfrm>
            <a:off x="0" y="2781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7112" name="Rectangle 18"/>
          <p:cNvSpPr>
            <a:spLocks noChangeArrowheads="1"/>
          </p:cNvSpPr>
          <p:nvPr/>
        </p:nvSpPr>
        <p:spPr bwMode="auto">
          <a:xfrm>
            <a:off x="0" y="33670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7113" name="Rectangle 19"/>
          <p:cNvSpPr>
            <a:spLocks noChangeArrowheads="1"/>
          </p:cNvSpPr>
          <p:nvPr/>
        </p:nvSpPr>
        <p:spPr bwMode="auto">
          <a:xfrm>
            <a:off x="0" y="33480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7114" name="Rectangle 20"/>
          <p:cNvSpPr>
            <a:spLocks noChangeArrowheads="1"/>
          </p:cNvSpPr>
          <p:nvPr/>
        </p:nvSpPr>
        <p:spPr bwMode="auto">
          <a:xfrm>
            <a:off x="0" y="33480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47115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5962193"/>
              </p:ext>
            </p:extLst>
          </p:nvPr>
        </p:nvGraphicFramePr>
        <p:xfrm>
          <a:off x="3132138" y="1989138"/>
          <a:ext cx="2566987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59" name="Equation" r:id="rId3" imgW="1143000" imgH="266700" progId="Equation.DSMT4">
                  <p:embed/>
                </p:oleObj>
              </mc:Choice>
              <mc:Fallback>
                <p:oleObj name="Equation" r:id="rId3" imgW="1143000" imgH="266700" progId="Equation.DSMT4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1989138"/>
                        <a:ext cx="2566987" cy="595312"/>
                      </a:xfrm>
                      <a:prstGeom prst="rect">
                        <a:avLst/>
                      </a:prstGeom>
                      <a:solidFill>
                        <a:srgbClr val="D5FFFF"/>
                      </a:solidFill>
                      <a:ln>
                        <a:solidFill>
                          <a:srgbClr val="00B0F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6" name="Text Box 35"/>
          <p:cNvSpPr txBox="1">
            <a:spLocks noChangeArrowheads="1"/>
          </p:cNvSpPr>
          <p:nvPr/>
        </p:nvSpPr>
        <p:spPr bwMode="auto">
          <a:xfrm>
            <a:off x="323850" y="2708275"/>
            <a:ext cx="8445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/>
              <a:t>则椭圆退化成沿</a:t>
            </a:r>
            <a:r>
              <a:rPr lang="en-US" altLang="zh-CN" sz="2400" i="1"/>
              <a:t>y</a:t>
            </a:r>
            <a:r>
              <a:rPr lang="zh-CN" altLang="en-US" sz="2400"/>
              <a:t>方向的一条直线。这条直线称为</a:t>
            </a:r>
            <a:r>
              <a:rPr lang="zh-CN" altLang="en-US" sz="2400">
                <a:solidFill>
                  <a:srgbClr val="CC3300"/>
                </a:solidFill>
              </a:rPr>
              <a:t>切向焦线</a:t>
            </a:r>
            <a:r>
              <a:rPr lang="zh-CN" altLang="en-US" sz="2400"/>
              <a:t>。</a:t>
            </a:r>
          </a:p>
        </p:txBody>
      </p:sp>
      <p:graphicFrame>
        <p:nvGraphicFramePr>
          <p:cNvPr id="47117" name="Object 36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16563159"/>
              </p:ext>
            </p:extLst>
          </p:nvPr>
        </p:nvGraphicFramePr>
        <p:xfrm>
          <a:off x="2771775" y="1052513"/>
          <a:ext cx="3816350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60" name="Equation" r:id="rId5" imgW="1828800" imgH="393700" progId="Equation.DSMT4">
                  <p:embed/>
                </p:oleObj>
              </mc:Choice>
              <mc:Fallback>
                <p:oleObj name="Equation" r:id="rId5" imgW="1828800" imgH="393700" progId="Equation.DSMT4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1052513"/>
                        <a:ext cx="3816350" cy="822325"/>
                      </a:xfrm>
                      <a:prstGeom prst="rect">
                        <a:avLst/>
                      </a:prstGeom>
                      <a:solidFill>
                        <a:srgbClr val="D5FFFF"/>
                      </a:solidFill>
                      <a:ln>
                        <a:solidFill>
                          <a:srgbClr val="00B0F0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7118" name="Group 49"/>
          <p:cNvGrpSpPr>
            <a:grpSpLocks/>
          </p:cNvGrpSpPr>
          <p:nvPr/>
        </p:nvGrpSpPr>
        <p:grpSpPr bwMode="auto">
          <a:xfrm>
            <a:off x="250825" y="366713"/>
            <a:ext cx="7777163" cy="588962"/>
            <a:chOff x="158" y="231"/>
            <a:chExt cx="4899" cy="371"/>
          </a:xfrm>
        </p:grpSpPr>
        <p:sp>
          <p:nvSpPr>
            <p:cNvPr id="47127" name="Rectangle 38"/>
            <p:cNvSpPr>
              <a:spLocks noChangeArrowheads="1"/>
            </p:cNvSpPr>
            <p:nvPr/>
          </p:nvSpPr>
          <p:spPr bwMode="auto">
            <a:xfrm>
              <a:off x="158" y="300"/>
              <a:ext cx="489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/>
                <a:t>对某些  </a:t>
              </a:r>
              <a:r>
                <a:rPr lang="en-US" altLang="zh-CN" sz="2400" b="0" i="1"/>
                <a:t>z</a:t>
              </a:r>
              <a:r>
                <a:rPr lang="en-US" altLang="zh-CN" sz="2400"/>
                <a:t> </a:t>
              </a:r>
              <a:r>
                <a:rPr lang="zh-CN" altLang="en-US" sz="2400"/>
                <a:t>值，该椭圆退化为直线，当                 以使</a:t>
              </a:r>
            </a:p>
          </p:txBody>
        </p:sp>
        <p:graphicFrame>
          <p:nvGraphicFramePr>
            <p:cNvPr id="47128" name="Object 42"/>
            <p:cNvGraphicFramePr>
              <a:graphicFrameLocks noChangeAspect="1"/>
            </p:cNvGraphicFramePr>
            <p:nvPr/>
          </p:nvGraphicFramePr>
          <p:xfrm>
            <a:off x="3379" y="231"/>
            <a:ext cx="680" cy="3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461" name="Equation" r:id="rId7" imgW="419100" imgH="228600" progId="Equation.DSMT4">
                    <p:embed/>
                  </p:oleObj>
                </mc:Choice>
                <mc:Fallback>
                  <p:oleObj name="Equation" r:id="rId7" imgW="419100" imgH="228600" progId="Equation.DSMT4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79" y="231"/>
                          <a:ext cx="680" cy="3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7119" name="Group 48"/>
          <p:cNvGrpSpPr>
            <a:grpSpLocks/>
          </p:cNvGrpSpPr>
          <p:nvPr/>
        </p:nvGrpSpPr>
        <p:grpSpPr bwMode="auto">
          <a:xfrm>
            <a:off x="323850" y="3213100"/>
            <a:ext cx="4319588" cy="588963"/>
            <a:chOff x="204" y="2115"/>
            <a:chExt cx="2721" cy="371"/>
          </a:xfrm>
        </p:grpSpPr>
        <p:sp>
          <p:nvSpPr>
            <p:cNvPr id="47125" name="Rectangle 46"/>
            <p:cNvSpPr>
              <a:spLocks noChangeArrowheads="1"/>
            </p:cNvSpPr>
            <p:nvPr/>
          </p:nvSpPr>
          <p:spPr bwMode="auto">
            <a:xfrm>
              <a:off x="204" y="2160"/>
              <a:ext cx="272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/>
                <a:t>类似当                 时使</a:t>
              </a:r>
            </a:p>
          </p:txBody>
        </p:sp>
        <p:graphicFrame>
          <p:nvGraphicFramePr>
            <p:cNvPr id="47126" name="Object 47"/>
            <p:cNvGraphicFramePr>
              <a:graphicFrameLocks noChangeAspect="1"/>
            </p:cNvGraphicFramePr>
            <p:nvPr/>
          </p:nvGraphicFramePr>
          <p:xfrm>
            <a:off x="975" y="2115"/>
            <a:ext cx="680" cy="3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462" name="Equation" r:id="rId9" imgW="419100" imgH="228600" progId="Equation.DSMT4">
                    <p:embed/>
                  </p:oleObj>
                </mc:Choice>
                <mc:Fallback>
                  <p:oleObj name="Equation" r:id="rId9" imgW="419100" imgH="228600" progId="Equation.DSMT4">
                    <p:embed/>
                    <p:pic>
                      <p:nvPicPr>
                        <p:cNvPr id="0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75" y="2115"/>
                          <a:ext cx="680" cy="3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7120" name="Object 50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3371151450"/>
              </p:ext>
            </p:extLst>
          </p:nvPr>
        </p:nvGraphicFramePr>
        <p:xfrm>
          <a:off x="2711450" y="4005263"/>
          <a:ext cx="3937000" cy="88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63" name="Equation" r:id="rId11" imgW="1752600" imgH="393700" progId="Equation.DSMT4">
                  <p:embed/>
                </p:oleObj>
              </mc:Choice>
              <mc:Fallback>
                <p:oleObj name="Equation" r:id="rId11" imgW="1752600" imgH="393700" progId="Equation.DSMT4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1450" y="4005263"/>
                        <a:ext cx="3937000" cy="884237"/>
                      </a:xfrm>
                      <a:prstGeom prst="rect">
                        <a:avLst/>
                      </a:prstGeom>
                      <a:solidFill>
                        <a:srgbClr val="EDFDE7"/>
                      </a:solidFill>
                      <a:ln>
                        <a:solidFill>
                          <a:srgbClr val="00B0F0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21" name="Text Box 56"/>
          <p:cNvSpPr txBox="1">
            <a:spLocks noChangeArrowheads="1"/>
          </p:cNvSpPr>
          <p:nvPr/>
        </p:nvSpPr>
        <p:spPr bwMode="auto">
          <a:xfrm>
            <a:off x="466725" y="5084763"/>
            <a:ext cx="490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/>
              <a:t>或</a:t>
            </a:r>
          </a:p>
        </p:txBody>
      </p:sp>
      <p:sp>
        <p:nvSpPr>
          <p:cNvPr id="47122" name="Rectangle 61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47123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5982651"/>
              </p:ext>
            </p:extLst>
          </p:nvPr>
        </p:nvGraphicFramePr>
        <p:xfrm>
          <a:off x="3132138" y="5084763"/>
          <a:ext cx="2592387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64" name="Equation" r:id="rId13" imgW="1066337" imgH="266584" progId="Equation.DSMT4">
                  <p:embed/>
                </p:oleObj>
              </mc:Choice>
              <mc:Fallback>
                <p:oleObj name="Equation" r:id="rId13" imgW="1066337" imgH="266584" progId="Equation.DSMT4">
                  <p:embed/>
                  <p:pic>
                    <p:nvPicPr>
                      <p:cNvPr id="0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5084763"/>
                        <a:ext cx="2592387" cy="647700"/>
                      </a:xfrm>
                      <a:prstGeom prst="rect">
                        <a:avLst/>
                      </a:prstGeom>
                      <a:solidFill>
                        <a:srgbClr val="EDFDE7"/>
                      </a:solidFill>
                      <a:ln>
                        <a:solidFill>
                          <a:srgbClr val="00B0F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24" name="Text Box 62"/>
          <p:cNvSpPr txBox="1">
            <a:spLocks noChangeArrowheads="1"/>
          </p:cNvSpPr>
          <p:nvPr/>
        </p:nvSpPr>
        <p:spPr bwMode="auto">
          <a:xfrm>
            <a:off x="250825" y="6021388"/>
            <a:ext cx="8445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/>
              <a:t>则椭圆退化成沿</a:t>
            </a:r>
            <a:r>
              <a:rPr lang="en-US" altLang="zh-CN" sz="2400" i="1"/>
              <a:t>x</a:t>
            </a:r>
            <a:r>
              <a:rPr lang="zh-CN" altLang="en-US" sz="2400"/>
              <a:t>方向的一条直线。这条直线称为</a:t>
            </a:r>
            <a:r>
              <a:rPr lang="zh-CN" altLang="en-US" sz="2400">
                <a:solidFill>
                  <a:srgbClr val="CC3300"/>
                </a:solidFill>
              </a:rPr>
              <a:t>径向焦线</a:t>
            </a:r>
            <a:r>
              <a:rPr lang="zh-CN" altLang="en-US" sz="2400"/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71500" y="548600"/>
            <a:ext cx="4820550" cy="5539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</a:rPr>
              <a:t>不同光圈对成像质量的影响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95670" y="5301260"/>
            <a:ext cx="1112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0" dirty="0" smtClean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大光圈</a:t>
            </a:r>
            <a:endParaRPr lang="zh-CN" altLang="en-US" sz="2400" b="0" dirty="0">
              <a:solidFill>
                <a:srgbClr val="7030A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84210" y="5301260"/>
            <a:ext cx="1112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0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小</a:t>
            </a:r>
            <a:r>
              <a:rPr lang="zh-CN" altLang="en-US" sz="2400" b="0" dirty="0" smtClean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光圈</a:t>
            </a:r>
            <a:endParaRPr lang="zh-CN" altLang="en-US" sz="2400" b="0" dirty="0">
              <a:solidFill>
                <a:srgbClr val="7030A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557" y="1633330"/>
            <a:ext cx="3383030" cy="336576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600" y="1628749"/>
            <a:ext cx="3387632" cy="337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3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0" y="33480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8132" name="Rectangle 5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8133" name="Rectangle 7"/>
          <p:cNvSpPr>
            <a:spLocks noChangeArrowheads="1"/>
          </p:cNvSpPr>
          <p:nvPr/>
        </p:nvSpPr>
        <p:spPr bwMode="auto">
          <a:xfrm>
            <a:off x="0" y="2781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8134" name="Rectangle 9"/>
          <p:cNvSpPr>
            <a:spLocks noChangeArrowheads="1"/>
          </p:cNvSpPr>
          <p:nvPr/>
        </p:nvSpPr>
        <p:spPr bwMode="auto">
          <a:xfrm>
            <a:off x="0" y="33480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4813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1355712"/>
              </p:ext>
            </p:extLst>
          </p:nvPr>
        </p:nvGraphicFramePr>
        <p:xfrm>
          <a:off x="195263" y="333375"/>
          <a:ext cx="2576512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16" name="Equation" r:id="rId3" imgW="1143000" imgH="266700" progId="Equation.DSMT4">
                  <p:embed/>
                </p:oleObj>
              </mc:Choice>
              <mc:Fallback>
                <p:oleObj name="Equation" r:id="rId3" imgW="1143000" imgH="2667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263" y="333375"/>
                        <a:ext cx="2576512" cy="595313"/>
                      </a:xfrm>
                      <a:prstGeom prst="rect">
                        <a:avLst/>
                      </a:prstGeom>
                      <a:solidFill>
                        <a:srgbClr val="D5FFFF"/>
                      </a:solidFill>
                      <a:ln>
                        <a:solidFill>
                          <a:srgbClr val="00B0F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6" name="Text Box 12"/>
          <p:cNvSpPr txBox="1">
            <a:spLocks noChangeArrowheads="1"/>
          </p:cNvSpPr>
          <p:nvPr/>
        </p:nvSpPr>
        <p:spPr bwMode="auto">
          <a:xfrm>
            <a:off x="2843213" y="404813"/>
            <a:ext cx="4681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/>
              <a:t>称为</a:t>
            </a:r>
            <a:r>
              <a:rPr lang="zh-CN" altLang="en-US" sz="2400">
                <a:solidFill>
                  <a:srgbClr val="CC3300"/>
                </a:solidFill>
              </a:rPr>
              <a:t>切向</a:t>
            </a:r>
            <a:r>
              <a:rPr lang="en-US" altLang="zh-CN" sz="2400">
                <a:solidFill>
                  <a:srgbClr val="CC3300"/>
                </a:solidFill>
              </a:rPr>
              <a:t>(</a:t>
            </a:r>
            <a:r>
              <a:rPr lang="zh-CN" altLang="en-US" sz="2400">
                <a:solidFill>
                  <a:srgbClr val="CC3300"/>
                </a:solidFill>
              </a:rPr>
              <a:t>子午</a:t>
            </a:r>
            <a:r>
              <a:rPr lang="en-US" altLang="zh-CN" sz="2400">
                <a:solidFill>
                  <a:srgbClr val="CC3300"/>
                </a:solidFill>
              </a:rPr>
              <a:t>)</a:t>
            </a:r>
            <a:r>
              <a:rPr lang="zh-CN" altLang="en-US" sz="2400">
                <a:solidFill>
                  <a:srgbClr val="CC3300"/>
                </a:solidFill>
              </a:rPr>
              <a:t>焦线</a:t>
            </a:r>
            <a:r>
              <a:rPr lang="zh-CN" altLang="en-US" sz="2400"/>
              <a:t>。</a:t>
            </a:r>
          </a:p>
        </p:txBody>
      </p:sp>
      <p:sp>
        <p:nvSpPr>
          <p:cNvPr id="48137" name="Rectangle 22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48138" name="Picture 31" descr="abb_astig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8"/>
          <a:stretch>
            <a:fillRect/>
          </a:stretch>
        </p:blipFill>
        <p:spPr bwMode="auto">
          <a:xfrm>
            <a:off x="3794125" y="1341438"/>
            <a:ext cx="5349875" cy="551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9" name="Text Box 32"/>
          <p:cNvSpPr txBox="1">
            <a:spLocks noChangeArrowheads="1"/>
          </p:cNvSpPr>
          <p:nvPr/>
        </p:nvSpPr>
        <p:spPr bwMode="auto">
          <a:xfrm>
            <a:off x="5562600" y="1782763"/>
            <a:ext cx="1962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39933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CC99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800" b="0">
                <a:solidFill>
                  <a:srgbClr val="FF0000"/>
                </a:solidFill>
                <a:ea typeface="华文楷体" panose="02010600040101010101" pitchFamily="2" charset="-122"/>
              </a:rPr>
              <a:t>最小弥散圆</a:t>
            </a:r>
          </a:p>
        </p:txBody>
      </p:sp>
      <p:sp>
        <p:nvSpPr>
          <p:cNvPr id="48140" name="Text Box 33"/>
          <p:cNvSpPr txBox="1">
            <a:spLocks noChangeArrowheads="1"/>
          </p:cNvSpPr>
          <p:nvPr/>
        </p:nvSpPr>
        <p:spPr bwMode="auto">
          <a:xfrm>
            <a:off x="5181600" y="2925763"/>
            <a:ext cx="1250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39933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CC99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800" b="0">
                <a:solidFill>
                  <a:schemeClr val="tx1"/>
                </a:solidFill>
                <a:ea typeface="华文楷体" panose="02010600040101010101" pitchFamily="2" charset="-122"/>
              </a:rPr>
              <a:t>主光线</a:t>
            </a:r>
          </a:p>
        </p:txBody>
      </p:sp>
      <p:sp>
        <p:nvSpPr>
          <p:cNvPr id="48141" name="Text Box 34"/>
          <p:cNvSpPr txBox="1">
            <a:spLocks noChangeArrowheads="1"/>
          </p:cNvSpPr>
          <p:nvPr/>
        </p:nvSpPr>
        <p:spPr bwMode="auto">
          <a:xfrm>
            <a:off x="6096000" y="5440363"/>
            <a:ext cx="16065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39933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CC99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800" b="0">
                <a:solidFill>
                  <a:srgbClr val="FF0000"/>
                </a:solidFill>
                <a:ea typeface="华文楷体" panose="02010600040101010101" pitchFamily="2" charset="-122"/>
              </a:rPr>
              <a:t>子午焦线</a:t>
            </a:r>
          </a:p>
        </p:txBody>
      </p:sp>
      <p:sp>
        <p:nvSpPr>
          <p:cNvPr id="48142" name="Text Box 35"/>
          <p:cNvSpPr txBox="1">
            <a:spLocks noChangeArrowheads="1"/>
          </p:cNvSpPr>
          <p:nvPr/>
        </p:nvSpPr>
        <p:spPr bwMode="auto">
          <a:xfrm>
            <a:off x="7467600" y="4754563"/>
            <a:ext cx="16065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39933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CC99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800" b="0">
                <a:solidFill>
                  <a:srgbClr val="FF0000"/>
                </a:solidFill>
                <a:ea typeface="华文楷体" panose="02010600040101010101" pitchFamily="2" charset="-122"/>
              </a:rPr>
              <a:t>弧矢焦线</a:t>
            </a:r>
          </a:p>
        </p:txBody>
      </p:sp>
      <p:sp>
        <p:nvSpPr>
          <p:cNvPr id="48143" name="Line 36"/>
          <p:cNvSpPr>
            <a:spLocks noChangeShapeType="1"/>
          </p:cNvSpPr>
          <p:nvPr/>
        </p:nvSpPr>
        <p:spPr bwMode="auto">
          <a:xfrm flipV="1">
            <a:off x="7848600" y="2565400"/>
            <a:ext cx="539750" cy="2074863"/>
          </a:xfrm>
          <a:prstGeom prst="line">
            <a:avLst/>
          </a:prstGeom>
          <a:noFill/>
          <a:ln w="57150">
            <a:solidFill>
              <a:srgbClr val="CC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48144" name="Line 37"/>
          <p:cNvSpPr>
            <a:spLocks noChangeShapeType="1"/>
          </p:cNvSpPr>
          <p:nvPr/>
        </p:nvSpPr>
        <p:spPr bwMode="auto">
          <a:xfrm flipV="1">
            <a:off x="6732588" y="3716338"/>
            <a:ext cx="598487" cy="1612900"/>
          </a:xfrm>
          <a:prstGeom prst="line">
            <a:avLst/>
          </a:prstGeom>
          <a:noFill/>
          <a:ln w="57150">
            <a:solidFill>
              <a:srgbClr val="CC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48145" name="Text Box 24"/>
          <p:cNvSpPr txBox="1">
            <a:spLocks noChangeArrowheads="1"/>
          </p:cNvSpPr>
          <p:nvPr/>
        </p:nvSpPr>
        <p:spPr bwMode="auto">
          <a:xfrm>
            <a:off x="2860675" y="981075"/>
            <a:ext cx="4232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/>
              <a:t>称为</a:t>
            </a:r>
            <a:r>
              <a:rPr lang="zh-CN" altLang="en-US" sz="2400">
                <a:solidFill>
                  <a:srgbClr val="CC3300"/>
                </a:solidFill>
              </a:rPr>
              <a:t>径向</a:t>
            </a:r>
            <a:r>
              <a:rPr lang="en-US" altLang="zh-CN" sz="2400">
                <a:solidFill>
                  <a:srgbClr val="CC3300"/>
                </a:solidFill>
              </a:rPr>
              <a:t>(</a:t>
            </a:r>
            <a:r>
              <a:rPr lang="zh-CN" altLang="en-US" sz="2400">
                <a:solidFill>
                  <a:srgbClr val="CC3300"/>
                </a:solidFill>
              </a:rPr>
              <a:t>弧矢</a:t>
            </a:r>
            <a:r>
              <a:rPr lang="en-US" altLang="zh-CN" sz="2400">
                <a:solidFill>
                  <a:srgbClr val="CC3300"/>
                </a:solidFill>
              </a:rPr>
              <a:t>)</a:t>
            </a:r>
            <a:r>
              <a:rPr lang="zh-CN" altLang="en-US" sz="2400">
                <a:solidFill>
                  <a:srgbClr val="CC3300"/>
                </a:solidFill>
              </a:rPr>
              <a:t>焦线</a:t>
            </a:r>
            <a:r>
              <a:rPr lang="zh-CN" altLang="en-US" sz="2400"/>
              <a:t>。</a:t>
            </a:r>
          </a:p>
        </p:txBody>
      </p:sp>
      <p:graphicFrame>
        <p:nvGraphicFramePr>
          <p:cNvPr id="48146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1201372"/>
              </p:ext>
            </p:extLst>
          </p:nvPr>
        </p:nvGraphicFramePr>
        <p:xfrm>
          <a:off x="195263" y="908050"/>
          <a:ext cx="2576512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17" name="Equation" r:id="rId6" imgW="1066337" imgH="266584" progId="Equation.DSMT4">
                  <p:embed/>
                </p:oleObj>
              </mc:Choice>
              <mc:Fallback>
                <p:oleObj name="Equation" r:id="rId6" imgW="1066337" imgH="266584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263" y="908050"/>
                        <a:ext cx="2576512" cy="644525"/>
                      </a:xfrm>
                      <a:prstGeom prst="rect">
                        <a:avLst/>
                      </a:prstGeom>
                      <a:solidFill>
                        <a:srgbClr val="EDFDE7"/>
                      </a:solidFill>
                      <a:ln>
                        <a:solidFill>
                          <a:srgbClr val="00B0F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47" name="Line 38"/>
          <p:cNvSpPr>
            <a:spLocks noChangeShapeType="1"/>
          </p:cNvSpPr>
          <p:nvPr/>
        </p:nvSpPr>
        <p:spPr bwMode="auto">
          <a:xfrm>
            <a:off x="7235825" y="3644900"/>
            <a:ext cx="360363" cy="21590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48" name="Line 39"/>
          <p:cNvSpPr>
            <a:spLocks noChangeShapeType="1"/>
          </p:cNvSpPr>
          <p:nvPr/>
        </p:nvSpPr>
        <p:spPr bwMode="auto">
          <a:xfrm>
            <a:off x="8426450" y="2420938"/>
            <a:ext cx="0" cy="792162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49" name="Text Box 40"/>
          <p:cNvSpPr txBox="1">
            <a:spLocks noChangeArrowheads="1"/>
          </p:cNvSpPr>
          <p:nvPr/>
        </p:nvSpPr>
        <p:spPr bwMode="auto">
          <a:xfrm>
            <a:off x="179388" y="3429000"/>
            <a:ext cx="3554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/>
              <a:t>这两条焦线之间的距离即</a:t>
            </a:r>
          </a:p>
        </p:txBody>
      </p:sp>
      <p:sp>
        <p:nvSpPr>
          <p:cNvPr id="48150" name="Rectangle 42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48151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8884936"/>
              </p:ext>
            </p:extLst>
          </p:nvPr>
        </p:nvGraphicFramePr>
        <p:xfrm>
          <a:off x="395288" y="4076700"/>
          <a:ext cx="2592387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18" name="Equation" r:id="rId8" imgW="1066680" imgH="266400" progId="Equation.DSMT4">
                  <p:embed/>
                </p:oleObj>
              </mc:Choice>
              <mc:Fallback>
                <p:oleObj name="Equation" r:id="rId8" imgW="1066680" imgH="266400" progId="Equation.DSMT4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4076700"/>
                        <a:ext cx="2592387" cy="649288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52" name="Text Box 43"/>
          <p:cNvSpPr txBox="1">
            <a:spLocks noChangeArrowheads="1"/>
          </p:cNvSpPr>
          <p:nvPr/>
        </p:nvSpPr>
        <p:spPr bwMode="auto">
          <a:xfrm>
            <a:off x="395288" y="4868863"/>
            <a:ext cx="23288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/>
              <a:t>为</a:t>
            </a:r>
            <a:r>
              <a:rPr lang="zh-CN" altLang="en-US" sz="2400">
                <a:solidFill>
                  <a:srgbClr val="CC3300"/>
                </a:solidFill>
              </a:rPr>
              <a:t>像散性的量度</a:t>
            </a:r>
          </a:p>
        </p:txBody>
      </p:sp>
      <p:sp>
        <p:nvSpPr>
          <p:cNvPr id="48153" name="Oval 44"/>
          <p:cNvSpPr>
            <a:spLocks noChangeArrowheads="1"/>
          </p:cNvSpPr>
          <p:nvPr/>
        </p:nvSpPr>
        <p:spPr bwMode="auto">
          <a:xfrm>
            <a:off x="7885113" y="3043238"/>
            <a:ext cx="165100" cy="431800"/>
          </a:xfrm>
          <a:prstGeom prst="ellips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154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617504"/>
              </p:ext>
            </p:extLst>
          </p:nvPr>
        </p:nvGraphicFramePr>
        <p:xfrm>
          <a:off x="3382963" y="5237162"/>
          <a:ext cx="2089150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02" name="Equation" r:id="rId3" imgW="1066337" imgH="266584" progId="Equation.DSMT4">
                  <p:embed/>
                </p:oleObj>
              </mc:Choice>
              <mc:Fallback>
                <p:oleObj name="Equation" r:id="rId3" imgW="1066337" imgH="266584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2963" y="5237162"/>
                        <a:ext cx="2089150" cy="522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5" name="Text Box 32"/>
          <p:cNvSpPr txBox="1">
            <a:spLocks noChangeArrowheads="1"/>
          </p:cNvSpPr>
          <p:nvPr/>
        </p:nvSpPr>
        <p:spPr bwMode="auto">
          <a:xfrm>
            <a:off x="271961" y="5237162"/>
            <a:ext cx="8704263" cy="10064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buClr>
                <a:srgbClr val="CC3300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/>
              <a:t>  </a:t>
            </a:r>
            <a:r>
              <a:rPr lang="zh-CN" altLang="en-US" sz="2400" dirty="0"/>
              <a:t>采用负号，则得到                                 像仅在某个固定平面内是个圆</a:t>
            </a:r>
            <a:r>
              <a:rPr lang="zh-CN" altLang="zh-CN" sz="2400" dirty="0"/>
              <a:t>：</a:t>
            </a:r>
            <a:r>
              <a:rPr lang="zh-CN" altLang="en-US" sz="2400" dirty="0"/>
              <a:t>这个像成为</a:t>
            </a:r>
            <a:r>
              <a:rPr lang="zh-CN" altLang="en-US" sz="2400" dirty="0">
                <a:solidFill>
                  <a:srgbClr val="CC3300"/>
                </a:solidFill>
              </a:rPr>
              <a:t>最小模糊圆</a:t>
            </a:r>
            <a:r>
              <a:rPr lang="zh-CN" altLang="en-US" sz="2400" dirty="0"/>
              <a:t>或</a:t>
            </a:r>
            <a:r>
              <a:rPr lang="zh-CN" altLang="en-US" sz="2400" dirty="0">
                <a:solidFill>
                  <a:srgbClr val="CC3300"/>
                </a:solidFill>
              </a:rPr>
              <a:t>最小明晰圆</a:t>
            </a:r>
            <a:r>
              <a:rPr lang="zh-CN" altLang="en-US" sz="2400" dirty="0"/>
              <a:t>                             </a:t>
            </a:r>
          </a:p>
        </p:txBody>
      </p:sp>
      <p:graphicFrame>
        <p:nvGraphicFramePr>
          <p:cNvPr id="49156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4530288"/>
              </p:ext>
            </p:extLst>
          </p:nvPr>
        </p:nvGraphicFramePr>
        <p:xfrm>
          <a:off x="323850" y="615950"/>
          <a:ext cx="2592388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03" name="Equation" r:id="rId5" imgW="1066337" imgH="266584" progId="Equation.DSMT4">
                  <p:embed/>
                </p:oleObj>
              </mc:Choice>
              <mc:Fallback>
                <p:oleObj name="Equation" r:id="rId5" imgW="1066337" imgH="266584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615950"/>
                        <a:ext cx="2592388" cy="649288"/>
                      </a:xfrm>
                      <a:prstGeom prst="rect">
                        <a:avLst/>
                      </a:prstGeom>
                      <a:solidFill>
                        <a:srgbClr val="D5FFFF"/>
                      </a:solidFill>
                      <a:ln>
                        <a:solidFill>
                          <a:srgbClr val="00B0F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9157" name="Group 21"/>
          <p:cNvGrpSpPr>
            <a:grpSpLocks/>
          </p:cNvGrpSpPr>
          <p:nvPr/>
        </p:nvGrpSpPr>
        <p:grpSpPr bwMode="auto">
          <a:xfrm>
            <a:off x="3492500" y="688975"/>
            <a:ext cx="4392613" cy="457200"/>
            <a:chOff x="2200" y="346"/>
            <a:chExt cx="2767" cy="288"/>
          </a:xfrm>
        </p:grpSpPr>
        <p:sp>
          <p:nvSpPr>
            <p:cNvPr id="49176" name="Text Box 22"/>
            <p:cNvSpPr txBox="1">
              <a:spLocks noChangeArrowheads="1"/>
            </p:cNvSpPr>
            <p:nvPr/>
          </p:nvSpPr>
          <p:spPr bwMode="auto">
            <a:xfrm>
              <a:off x="2200" y="346"/>
              <a:ext cx="27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/>
                <a:t>当               时两焦线重合。</a:t>
              </a:r>
            </a:p>
          </p:txBody>
        </p:sp>
        <p:graphicFrame>
          <p:nvGraphicFramePr>
            <p:cNvPr id="49177" name="Object 23"/>
            <p:cNvGraphicFramePr>
              <a:graphicFrameLocks noChangeAspect="1"/>
            </p:cNvGraphicFramePr>
            <p:nvPr/>
          </p:nvGraphicFramePr>
          <p:xfrm>
            <a:off x="2562" y="346"/>
            <a:ext cx="590" cy="2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504" name="Equation" r:id="rId7" imgW="380670" imgH="177646" progId="Equation.DSMT4">
                    <p:embed/>
                  </p:oleObj>
                </mc:Choice>
                <mc:Fallback>
                  <p:oleObj name="Equation" r:id="rId7" imgW="380670" imgH="177646" progId="Equation.DSMT4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62" y="346"/>
                          <a:ext cx="590" cy="2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9158" name="Text Box 24"/>
          <p:cNvSpPr txBox="1">
            <a:spLocks noChangeArrowheads="1"/>
          </p:cNvSpPr>
          <p:nvPr/>
        </p:nvSpPr>
        <p:spPr bwMode="auto">
          <a:xfrm>
            <a:off x="250825" y="1412875"/>
            <a:ext cx="490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/>
              <a:t>当</a:t>
            </a:r>
          </a:p>
        </p:txBody>
      </p:sp>
      <p:graphicFrame>
        <p:nvGraphicFramePr>
          <p:cNvPr id="49159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9179020"/>
              </p:ext>
            </p:extLst>
          </p:nvPr>
        </p:nvGraphicFramePr>
        <p:xfrm>
          <a:off x="827088" y="1700213"/>
          <a:ext cx="7885112" cy="1071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05" name="Equation" r:id="rId9" imgW="3314700" imgH="431800" progId="Equation.DSMT4">
                  <p:embed/>
                </p:oleObj>
              </mc:Choice>
              <mc:Fallback>
                <p:oleObj name="Equation" r:id="rId9" imgW="3314700" imgH="431800" progId="Equation.DSMT4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700213"/>
                        <a:ext cx="7885112" cy="1071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60" name="Text Box 27"/>
          <p:cNvSpPr txBox="1">
            <a:spLocks noChangeArrowheads="1"/>
          </p:cNvSpPr>
          <p:nvPr/>
        </p:nvSpPr>
        <p:spPr bwMode="auto">
          <a:xfrm>
            <a:off x="250825" y="2997200"/>
            <a:ext cx="4392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/>
              <a:t>椭圆退化为圆。</a:t>
            </a:r>
          </a:p>
        </p:txBody>
      </p:sp>
      <p:grpSp>
        <p:nvGrpSpPr>
          <p:cNvPr id="49161" name="Group 41"/>
          <p:cNvGrpSpPr>
            <a:grpSpLocks/>
          </p:cNvGrpSpPr>
          <p:nvPr/>
        </p:nvGrpSpPr>
        <p:grpSpPr bwMode="auto">
          <a:xfrm>
            <a:off x="0" y="3573463"/>
            <a:ext cx="9144000" cy="1463675"/>
            <a:chOff x="0" y="1933"/>
            <a:chExt cx="5760" cy="922"/>
          </a:xfrm>
        </p:grpSpPr>
        <p:sp>
          <p:nvSpPr>
            <p:cNvPr id="49162" name="Rectangle 2"/>
            <p:cNvSpPr>
              <a:spLocks noChangeArrowheads="1"/>
            </p:cNvSpPr>
            <p:nvPr/>
          </p:nvSpPr>
          <p:spPr bwMode="auto">
            <a:xfrm>
              <a:off x="0" y="2109"/>
              <a:ext cx="576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163" name="Rectangle 3"/>
            <p:cNvSpPr>
              <a:spLocks noChangeArrowheads="1"/>
            </p:cNvSpPr>
            <p:nvPr/>
          </p:nvSpPr>
          <p:spPr bwMode="auto">
            <a:xfrm>
              <a:off x="0" y="2097"/>
              <a:ext cx="576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164" name="Rectangle 4"/>
            <p:cNvSpPr>
              <a:spLocks noChangeArrowheads="1"/>
            </p:cNvSpPr>
            <p:nvPr/>
          </p:nvSpPr>
          <p:spPr bwMode="auto">
            <a:xfrm>
              <a:off x="0" y="2097"/>
              <a:ext cx="576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165" name="Rectangle 6"/>
            <p:cNvSpPr>
              <a:spLocks noChangeArrowheads="1"/>
            </p:cNvSpPr>
            <p:nvPr/>
          </p:nvSpPr>
          <p:spPr bwMode="auto">
            <a:xfrm>
              <a:off x="0" y="2109"/>
              <a:ext cx="576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166" name="Rectangle 7"/>
            <p:cNvSpPr>
              <a:spLocks noChangeArrowheads="1"/>
            </p:cNvSpPr>
            <p:nvPr/>
          </p:nvSpPr>
          <p:spPr bwMode="auto">
            <a:xfrm>
              <a:off x="0" y="2076"/>
              <a:ext cx="576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167" name="Rectangle 17"/>
            <p:cNvSpPr>
              <a:spLocks noChangeArrowheads="1"/>
            </p:cNvSpPr>
            <p:nvPr/>
          </p:nvSpPr>
          <p:spPr bwMode="auto">
            <a:xfrm>
              <a:off x="0" y="2076"/>
              <a:ext cx="576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168" name="Rectangle 20"/>
            <p:cNvSpPr>
              <a:spLocks noChangeArrowheads="1"/>
            </p:cNvSpPr>
            <p:nvPr/>
          </p:nvSpPr>
          <p:spPr bwMode="auto">
            <a:xfrm>
              <a:off x="0" y="2103"/>
              <a:ext cx="576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169" name="Rectangle 26"/>
            <p:cNvSpPr>
              <a:spLocks noChangeArrowheads="1"/>
            </p:cNvSpPr>
            <p:nvPr/>
          </p:nvSpPr>
          <p:spPr bwMode="auto">
            <a:xfrm>
              <a:off x="0" y="2025"/>
              <a:ext cx="576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170" name="Rectangle 29"/>
            <p:cNvSpPr>
              <a:spLocks noChangeArrowheads="1"/>
            </p:cNvSpPr>
            <p:nvPr/>
          </p:nvSpPr>
          <p:spPr bwMode="auto">
            <a:xfrm>
              <a:off x="0" y="2103"/>
              <a:ext cx="576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171" name="Rectangle 31"/>
            <p:cNvSpPr>
              <a:spLocks noChangeArrowheads="1"/>
            </p:cNvSpPr>
            <p:nvPr/>
          </p:nvSpPr>
          <p:spPr bwMode="auto">
            <a:xfrm>
              <a:off x="0" y="2076"/>
              <a:ext cx="576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172" name="Rectangle 35"/>
            <p:cNvSpPr>
              <a:spLocks noChangeArrowheads="1"/>
            </p:cNvSpPr>
            <p:nvPr/>
          </p:nvSpPr>
          <p:spPr bwMode="auto">
            <a:xfrm>
              <a:off x="0" y="2076"/>
              <a:ext cx="576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173" name="Text Box 37"/>
            <p:cNvSpPr txBox="1">
              <a:spLocks noChangeArrowheads="1"/>
            </p:cNvSpPr>
            <p:nvPr/>
          </p:nvSpPr>
          <p:spPr bwMode="auto">
            <a:xfrm>
              <a:off x="158" y="1933"/>
              <a:ext cx="5444" cy="9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5000"/>
                </a:lnSpc>
                <a:buClr>
                  <a:srgbClr val="CC3300"/>
                </a:buClr>
                <a:buSzPct val="75000"/>
                <a:buFont typeface="Wingdings" panose="05000000000000000000" pitchFamily="2" charset="2"/>
                <a:buChar char="v"/>
              </a:pPr>
              <a:r>
                <a:rPr lang="en-US" altLang="zh-CN" sz="2400" dirty="0"/>
                <a:t>  </a:t>
              </a:r>
              <a:r>
                <a:rPr lang="zh-CN" altLang="en-US" sz="2400" dirty="0"/>
                <a:t>如果采用正号，则得到                这相当于无像散情况。因此在无像散的情况下，像在各个平面内均为圆，在                  处退化为一个点。</a:t>
              </a:r>
              <a:r>
                <a:rPr lang="en-US" altLang="zh-CN" sz="2400" dirty="0"/>
                <a:t>(</a:t>
              </a:r>
              <a:r>
                <a:rPr lang="zh-CN" altLang="en-US" sz="2400" dirty="0"/>
                <a:t>点物可在该点成点像</a:t>
              </a:r>
              <a:r>
                <a:rPr lang="en-US" altLang="zh-CN" sz="2400" dirty="0"/>
                <a:t>)</a:t>
              </a:r>
            </a:p>
          </p:txBody>
        </p:sp>
        <p:graphicFrame>
          <p:nvGraphicFramePr>
            <p:cNvPr id="49174" name="Objec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42164213"/>
                </p:ext>
              </p:extLst>
            </p:nvPr>
          </p:nvGraphicFramePr>
          <p:xfrm>
            <a:off x="2517" y="1992"/>
            <a:ext cx="544" cy="2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506" name="Equation" r:id="rId11" imgW="380670" imgH="177646" progId="Equation.DSMT4">
                    <p:embed/>
                  </p:oleObj>
                </mc:Choice>
                <mc:Fallback>
                  <p:oleObj name="Equation" r:id="rId11" imgW="380670" imgH="177646" progId="Equation.DSMT4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17" y="1992"/>
                          <a:ext cx="544" cy="2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175" name="Object 30"/>
            <p:cNvGraphicFramePr>
              <a:graphicFrameLocks noChangeAspect="1"/>
            </p:cNvGraphicFramePr>
            <p:nvPr/>
          </p:nvGraphicFramePr>
          <p:xfrm>
            <a:off x="4329" y="2235"/>
            <a:ext cx="817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507" name="Equation" r:id="rId13" imgW="622030" imgH="266584" progId="Equation.DSMT4">
                    <p:embed/>
                  </p:oleObj>
                </mc:Choice>
                <mc:Fallback>
                  <p:oleObj name="Equation" r:id="rId13" imgW="622030" imgH="266584" progId="Equation.DSMT4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9" y="2235"/>
                          <a:ext cx="817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0" y="33480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0179" name="Rectangle 3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0180" name="Rectangle 4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0181" name="Rectangle 5"/>
          <p:cNvSpPr>
            <a:spLocks noChangeArrowheads="1"/>
          </p:cNvSpPr>
          <p:nvPr/>
        </p:nvSpPr>
        <p:spPr bwMode="auto">
          <a:xfrm>
            <a:off x="0" y="2781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0182" name="Rectangle 6"/>
          <p:cNvSpPr>
            <a:spLocks noChangeArrowheads="1"/>
          </p:cNvSpPr>
          <p:nvPr/>
        </p:nvSpPr>
        <p:spPr bwMode="auto">
          <a:xfrm>
            <a:off x="0" y="33480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0183" name="Rectangle 9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50184" name="Picture 10" descr="abb_astig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8"/>
          <a:stretch>
            <a:fillRect/>
          </a:stretch>
        </p:blipFill>
        <p:spPr bwMode="auto">
          <a:xfrm>
            <a:off x="1582737" y="836640"/>
            <a:ext cx="5349875" cy="551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5" name="Text Box 11"/>
          <p:cNvSpPr txBox="1">
            <a:spLocks noChangeArrowheads="1"/>
          </p:cNvSpPr>
          <p:nvPr/>
        </p:nvSpPr>
        <p:spPr bwMode="auto">
          <a:xfrm>
            <a:off x="3387725" y="990600"/>
            <a:ext cx="1962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39933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CC99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800" b="0">
                <a:solidFill>
                  <a:srgbClr val="FF0000"/>
                </a:solidFill>
                <a:ea typeface="华文楷体" panose="02010600040101010101" pitchFamily="2" charset="-122"/>
              </a:rPr>
              <a:t>最小弥散圆</a:t>
            </a:r>
          </a:p>
        </p:txBody>
      </p:sp>
      <p:sp>
        <p:nvSpPr>
          <p:cNvPr id="50186" name="Text Box 12"/>
          <p:cNvSpPr txBox="1">
            <a:spLocks noChangeArrowheads="1"/>
          </p:cNvSpPr>
          <p:nvPr/>
        </p:nvSpPr>
        <p:spPr bwMode="auto">
          <a:xfrm>
            <a:off x="6824662" y="1250156"/>
            <a:ext cx="1250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39933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CC99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800" b="0" dirty="0">
                <a:solidFill>
                  <a:schemeClr val="tx1"/>
                </a:solidFill>
                <a:ea typeface="华文楷体" panose="02010600040101010101" pitchFamily="2" charset="-122"/>
              </a:rPr>
              <a:t>主光线</a:t>
            </a:r>
          </a:p>
        </p:txBody>
      </p:sp>
      <p:sp>
        <p:nvSpPr>
          <p:cNvPr id="50187" name="Text Box 13"/>
          <p:cNvSpPr txBox="1">
            <a:spLocks noChangeArrowheads="1"/>
          </p:cNvSpPr>
          <p:nvPr/>
        </p:nvSpPr>
        <p:spPr bwMode="auto">
          <a:xfrm>
            <a:off x="4078366" y="4912154"/>
            <a:ext cx="16065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39933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CC99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800" b="0" dirty="0">
                <a:solidFill>
                  <a:srgbClr val="FF0000"/>
                </a:solidFill>
                <a:ea typeface="华文楷体" panose="02010600040101010101" pitchFamily="2" charset="-122"/>
              </a:rPr>
              <a:t>子午焦线</a:t>
            </a:r>
          </a:p>
        </p:txBody>
      </p:sp>
      <p:sp>
        <p:nvSpPr>
          <p:cNvPr id="50188" name="Text Box 14"/>
          <p:cNvSpPr txBox="1">
            <a:spLocks noChangeArrowheads="1"/>
          </p:cNvSpPr>
          <p:nvPr/>
        </p:nvSpPr>
        <p:spPr bwMode="auto">
          <a:xfrm>
            <a:off x="5139158" y="4430572"/>
            <a:ext cx="16065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39933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CC99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800" b="0" dirty="0">
                <a:solidFill>
                  <a:srgbClr val="FF0000"/>
                </a:solidFill>
                <a:ea typeface="华文楷体" panose="02010600040101010101" pitchFamily="2" charset="-122"/>
              </a:rPr>
              <a:t>弧矢焦线</a:t>
            </a:r>
          </a:p>
        </p:txBody>
      </p:sp>
      <p:sp>
        <p:nvSpPr>
          <p:cNvPr id="50189" name="Line 15"/>
          <p:cNvSpPr>
            <a:spLocks noChangeShapeType="1"/>
          </p:cNvSpPr>
          <p:nvPr/>
        </p:nvSpPr>
        <p:spPr bwMode="auto">
          <a:xfrm flipV="1">
            <a:off x="5653808" y="2396450"/>
            <a:ext cx="539750" cy="2074862"/>
          </a:xfrm>
          <a:prstGeom prst="line">
            <a:avLst/>
          </a:prstGeom>
          <a:noFill/>
          <a:ln w="57150">
            <a:solidFill>
              <a:srgbClr val="CC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50190" name="Line 16"/>
          <p:cNvSpPr>
            <a:spLocks noChangeShapeType="1"/>
          </p:cNvSpPr>
          <p:nvPr/>
        </p:nvSpPr>
        <p:spPr bwMode="auto">
          <a:xfrm flipV="1">
            <a:off x="4681390" y="3340908"/>
            <a:ext cx="598487" cy="1612900"/>
          </a:xfrm>
          <a:prstGeom prst="line">
            <a:avLst/>
          </a:prstGeom>
          <a:noFill/>
          <a:ln w="57150">
            <a:solidFill>
              <a:srgbClr val="CC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50191" name="Line 19"/>
          <p:cNvSpPr>
            <a:spLocks noChangeShapeType="1"/>
          </p:cNvSpPr>
          <p:nvPr/>
        </p:nvSpPr>
        <p:spPr bwMode="auto">
          <a:xfrm>
            <a:off x="4997376" y="3141090"/>
            <a:ext cx="360363" cy="21590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192" name="Line 20"/>
          <p:cNvSpPr>
            <a:spLocks noChangeShapeType="1"/>
          </p:cNvSpPr>
          <p:nvPr/>
        </p:nvSpPr>
        <p:spPr bwMode="auto">
          <a:xfrm>
            <a:off x="6242866" y="1896981"/>
            <a:ext cx="0" cy="792163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193" name="Rectangle 22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0194" name="Oval 25"/>
          <p:cNvSpPr>
            <a:spLocks noChangeArrowheads="1"/>
          </p:cNvSpPr>
          <p:nvPr/>
        </p:nvSpPr>
        <p:spPr bwMode="auto">
          <a:xfrm>
            <a:off x="5666693" y="2527966"/>
            <a:ext cx="165100" cy="431800"/>
          </a:xfrm>
          <a:prstGeom prst="ellips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0195" name="Rectangle 28"/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0" y="33480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203" name="Rectangle 3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205" name="Rectangle 5"/>
          <p:cNvSpPr>
            <a:spLocks noChangeArrowheads="1"/>
          </p:cNvSpPr>
          <p:nvPr/>
        </p:nvSpPr>
        <p:spPr bwMode="auto">
          <a:xfrm>
            <a:off x="0" y="2781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0" y="33480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207" name="Rectangle 7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208" name="Rectangle 17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209" name="Rectangle 19"/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210" name="Text Box 22"/>
          <p:cNvSpPr txBox="1">
            <a:spLocks noChangeArrowheads="1"/>
          </p:cNvSpPr>
          <p:nvPr/>
        </p:nvSpPr>
        <p:spPr bwMode="auto">
          <a:xfrm>
            <a:off x="179388" y="476250"/>
            <a:ext cx="870426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buClr>
                <a:srgbClr val="CC3300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/>
              <a:t>  </a:t>
            </a:r>
            <a:r>
              <a:rPr lang="zh-CN" altLang="en-US" sz="2400"/>
              <a:t>注意到在                                 中如果</a:t>
            </a:r>
            <a:r>
              <a:rPr lang="en-US" altLang="zh-CN" sz="2400"/>
              <a:t>M</a:t>
            </a:r>
            <a:r>
              <a:rPr lang="zh-CN" altLang="en-US" sz="2400"/>
              <a:t>是系统的横向放大率，对于第三级近似有                             </a:t>
            </a:r>
          </a:p>
        </p:txBody>
      </p:sp>
      <p:graphicFrame>
        <p:nvGraphicFramePr>
          <p:cNvPr id="51211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452863"/>
              </p:ext>
            </p:extLst>
          </p:nvPr>
        </p:nvGraphicFramePr>
        <p:xfrm>
          <a:off x="1979613" y="476250"/>
          <a:ext cx="2089150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94" name="Equation" r:id="rId3" imgW="1066337" imgH="266584" progId="Equation.DSMT4">
                  <p:embed/>
                </p:oleObj>
              </mc:Choice>
              <mc:Fallback>
                <p:oleObj name="Equation" r:id="rId3" imgW="1066337" imgH="266584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476250"/>
                        <a:ext cx="2089150" cy="5222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12" name="Rectangle 24"/>
          <p:cNvSpPr>
            <a:spLocks noChangeArrowheads="1"/>
          </p:cNvSpPr>
          <p:nvPr/>
        </p:nvSpPr>
        <p:spPr bwMode="auto">
          <a:xfrm>
            <a:off x="0" y="3319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214" name="Rectangle 26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51215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4899256"/>
              </p:ext>
            </p:extLst>
          </p:nvPr>
        </p:nvGraphicFramePr>
        <p:xfrm>
          <a:off x="3348831" y="1858938"/>
          <a:ext cx="1439863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95" name="Equation" r:id="rId5" imgW="698500" imgH="228600" progId="Equation.DSMT4">
                  <p:embed/>
                </p:oleObj>
              </mc:Choice>
              <mc:Fallback>
                <p:oleObj name="Equation" r:id="rId5" imgW="698500" imgH="228600" progId="Equation.DSMT4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831" y="1858938"/>
                        <a:ext cx="1439863" cy="474663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16" name="Text Box 27"/>
          <p:cNvSpPr txBox="1">
            <a:spLocks noChangeArrowheads="1"/>
          </p:cNvSpPr>
          <p:nvPr/>
        </p:nvSpPr>
        <p:spPr bwMode="auto">
          <a:xfrm>
            <a:off x="250825" y="2708275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/>
              <a:t>于是有</a:t>
            </a:r>
          </a:p>
        </p:txBody>
      </p:sp>
      <p:sp>
        <p:nvSpPr>
          <p:cNvPr id="51217" name="Rectangle 29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51218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9985821"/>
              </p:ext>
            </p:extLst>
          </p:nvPr>
        </p:nvGraphicFramePr>
        <p:xfrm>
          <a:off x="1908175" y="3357563"/>
          <a:ext cx="5327650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96" name="Equation" r:id="rId7" imgW="2400300" imgH="419100" progId="Equation.DSMT4">
                  <p:embed/>
                </p:oleObj>
              </mc:Choice>
              <mc:Fallback>
                <p:oleObj name="Equation" r:id="rId7" imgW="2400300" imgH="419100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3357563"/>
                        <a:ext cx="5327650" cy="930275"/>
                      </a:xfrm>
                      <a:prstGeom prst="rect">
                        <a:avLst/>
                      </a:prstGeom>
                      <a:solidFill>
                        <a:srgbClr val="D5FFFF"/>
                      </a:solidFill>
                      <a:ln>
                        <a:solidFill>
                          <a:srgbClr val="D5FFFF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20" name="Rectangle 32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221" name="Rectangle 34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222" name="Rectangle 36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699739" y="5157788"/>
            <a:ext cx="3168441" cy="646331"/>
            <a:chOff x="2699739" y="5157788"/>
            <a:chExt cx="3168441" cy="646331"/>
          </a:xfrm>
        </p:grpSpPr>
        <p:sp>
          <p:nvSpPr>
            <p:cNvPr id="51219" name="Text Box 30"/>
            <p:cNvSpPr txBox="1">
              <a:spLocks noChangeArrowheads="1"/>
            </p:cNvSpPr>
            <p:nvPr/>
          </p:nvSpPr>
          <p:spPr bwMode="auto">
            <a:xfrm>
              <a:off x="3492500" y="5157788"/>
              <a:ext cx="2375680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3600" dirty="0">
                  <a:latin typeface="华文行楷" panose="02010800040101010101" pitchFamily="2" charset="-122"/>
                  <a:ea typeface="华文行楷" panose="02010800040101010101" pitchFamily="2" charset="-122"/>
                </a:rPr>
                <a:t>两个曲面</a:t>
              </a:r>
            </a:p>
          </p:txBody>
        </p:sp>
        <p:sp>
          <p:nvSpPr>
            <p:cNvPr id="2" name="右箭头 1"/>
            <p:cNvSpPr/>
            <p:nvPr/>
          </p:nvSpPr>
          <p:spPr bwMode="auto">
            <a:xfrm>
              <a:off x="2699739" y="5372938"/>
              <a:ext cx="673615" cy="216030"/>
            </a:xfrm>
            <a:prstGeom prst="rightArrow">
              <a:avLst/>
            </a:prstGeom>
            <a:solidFill>
              <a:srgbClr val="007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000" b="1" i="0" u="none" strike="noStrike" cap="none" normalizeH="0" baseline="0" smtClean="0">
                <a:ln>
                  <a:noFill/>
                </a:ln>
                <a:solidFill>
                  <a:srgbClr val="000066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0" y="33480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2227" name="Rectangle 3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2229" name="Rectangle 6"/>
          <p:cNvSpPr>
            <a:spLocks noChangeArrowheads="1"/>
          </p:cNvSpPr>
          <p:nvPr/>
        </p:nvSpPr>
        <p:spPr bwMode="auto">
          <a:xfrm>
            <a:off x="0" y="33480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2230" name="Rectangle 7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2231" name="Rectangle 8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2232" name="Rectangle 9"/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2233" name="Rectangle 12"/>
          <p:cNvSpPr>
            <a:spLocks noChangeArrowheads="1"/>
          </p:cNvSpPr>
          <p:nvPr/>
        </p:nvSpPr>
        <p:spPr bwMode="auto">
          <a:xfrm>
            <a:off x="0" y="3319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2234" name="Rectangle 14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2235" name="Rectangle 17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2236" name="Rectangle 20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2237" name="Rectangle 22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2238" name="Rectangle 24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52239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9487182"/>
              </p:ext>
            </p:extLst>
          </p:nvPr>
        </p:nvGraphicFramePr>
        <p:xfrm>
          <a:off x="2555875" y="4149725"/>
          <a:ext cx="2808288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05" name="Equation" r:id="rId3" imgW="1091726" imgH="253890" progId="Equation.DSMT4">
                  <p:embed/>
                </p:oleObj>
              </mc:Choice>
              <mc:Fallback>
                <p:oleObj name="Equation" r:id="rId3" imgW="1091726" imgH="253890" progId="Equation.DSMT4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4149725"/>
                        <a:ext cx="2808288" cy="66040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2240" name="Group 26"/>
          <p:cNvGrpSpPr>
            <a:grpSpLocks/>
          </p:cNvGrpSpPr>
          <p:nvPr/>
        </p:nvGrpSpPr>
        <p:grpSpPr bwMode="auto">
          <a:xfrm>
            <a:off x="827088" y="333375"/>
            <a:ext cx="6786562" cy="3692525"/>
            <a:chOff x="521" y="1739"/>
            <a:chExt cx="4499" cy="2581"/>
          </a:xfrm>
        </p:grpSpPr>
        <p:graphicFrame>
          <p:nvGraphicFramePr>
            <p:cNvPr id="52248" name="Object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05988494"/>
                </p:ext>
              </p:extLst>
            </p:nvPr>
          </p:nvGraphicFramePr>
          <p:xfrm>
            <a:off x="521" y="4125"/>
            <a:ext cx="362" cy="1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706" name="Equation" r:id="rId5" imgW="368140" imgH="203112" progId="Equation.DSMT4">
                    <p:embed/>
                  </p:oleObj>
                </mc:Choice>
                <mc:Fallback>
                  <p:oleObj name="Equation" r:id="rId5" imgW="368140" imgH="203112" progId="Equation.DSMT4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1" y="4125"/>
                          <a:ext cx="362" cy="195"/>
                        </a:xfrm>
                        <a:prstGeom prst="rect">
                          <a:avLst/>
                        </a:prstGeom>
                        <a:solidFill>
                          <a:srgbClr val="D5FFFF"/>
                        </a:solidFill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249" name="Objec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66733702"/>
                </p:ext>
              </p:extLst>
            </p:nvPr>
          </p:nvGraphicFramePr>
          <p:xfrm>
            <a:off x="4241" y="4048"/>
            <a:ext cx="454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707" name="Equation" r:id="rId7" imgW="381000" imgH="228600" progId="Equation.DSMT4">
                    <p:embed/>
                  </p:oleObj>
                </mc:Choice>
                <mc:Fallback>
                  <p:oleObj name="Equation" r:id="rId7" imgW="381000" imgH="228600" progId="Equation.DSMT4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41" y="4048"/>
                          <a:ext cx="454" cy="272"/>
                        </a:xfrm>
                        <a:prstGeom prst="rect">
                          <a:avLst/>
                        </a:prstGeom>
                        <a:solidFill>
                          <a:srgbClr val="D5FFFF"/>
                        </a:solidFill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250" name="Line 29"/>
            <p:cNvSpPr>
              <a:spLocks noChangeShapeType="1"/>
            </p:cNvSpPr>
            <p:nvPr/>
          </p:nvSpPr>
          <p:spPr bwMode="auto">
            <a:xfrm>
              <a:off x="748" y="2931"/>
              <a:ext cx="40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51" name="Arc 30"/>
            <p:cNvSpPr>
              <a:spLocks/>
            </p:cNvSpPr>
            <p:nvPr/>
          </p:nvSpPr>
          <p:spPr bwMode="auto">
            <a:xfrm rot="2737436">
              <a:off x="3179" y="2184"/>
              <a:ext cx="1491" cy="1451"/>
            </a:xfrm>
            <a:custGeom>
              <a:avLst/>
              <a:gdLst>
                <a:gd name="T0" fmla="*/ 0 w 21600"/>
                <a:gd name="T1" fmla="*/ 0 h 21600"/>
                <a:gd name="T2" fmla="*/ 1491 w 21600"/>
                <a:gd name="T3" fmla="*/ 1451 h 21600"/>
                <a:gd name="T4" fmla="*/ 0 w 21600"/>
                <a:gd name="T5" fmla="*/ 1451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52" name="Line 31"/>
            <p:cNvSpPr>
              <a:spLocks noChangeShapeType="1"/>
            </p:cNvSpPr>
            <p:nvPr/>
          </p:nvSpPr>
          <p:spPr bwMode="auto">
            <a:xfrm>
              <a:off x="4059" y="1864"/>
              <a:ext cx="0" cy="20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53" name="Line 32"/>
            <p:cNvSpPr>
              <a:spLocks noChangeShapeType="1"/>
            </p:cNvSpPr>
            <p:nvPr/>
          </p:nvSpPr>
          <p:spPr bwMode="auto">
            <a:xfrm>
              <a:off x="751" y="2021"/>
              <a:ext cx="0" cy="20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54" name="Line 33"/>
            <p:cNvSpPr>
              <a:spLocks noChangeShapeType="1"/>
            </p:cNvSpPr>
            <p:nvPr/>
          </p:nvSpPr>
          <p:spPr bwMode="auto">
            <a:xfrm flipV="1">
              <a:off x="748" y="2115"/>
              <a:ext cx="3992" cy="5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55" name="Line 34"/>
            <p:cNvSpPr>
              <a:spLocks noChangeShapeType="1"/>
            </p:cNvSpPr>
            <p:nvPr/>
          </p:nvSpPr>
          <p:spPr bwMode="auto">
            <a:xfrm>
              <a:off x="4369" y="1866"/>
              <a:ext cx="0" cy="22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56" name="Line 35"/>
            <p:cNvSpPr>
              <a:spLocks noChangeShapeType="1"/>
            </p:cNvSpPr>
            <p:nvPr/>
          </p:nvSpPr>
          <p:spPr bwMode="auto">
            <a:xfrm>
              <a:off x="748" y="4065"/>
              <a:ext cx="3629" cy="0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prstDash val="dashDot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57" name="Text Box 36"/>
            <p:cNvSpPr txBox="1">
              <a:spLocks noChangeArrowheads="1"/>
            </p:cNvSpPr>
            <p:nvPr/>
          </p:nvSpPr>
          <p:spPr bwMode="auto">
            <a:xfrm>
              <a:off x="2381" y="3838"/>
              <a:ext cx="248" cy="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i="1"/>
                <a:t>d</a:t>
              </a:r>
            </a:p>
          </p:txBody>
        </p:sp>
        <p:sp>
          <p:nvSpPr>
            <p:cNvPr id="52258" name="Text Box 37"/>
            <p:cNvSpPr txBox="1">
              <a:spLocks noChangeArrowheads="1"/>
            </p:cNvSpPr>
            <p:nvPr/>
          </p:nvSpPr>
          <p:spPr bwMode="auto">
            <a:xfrm>
              <a:off x="4422" y="1752"/>
              <a:ext cx="244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/>
                <a:t>A</a:t>
              </a:r>
            </a:p>
          </p:txBody>
        </p:sp>
        <p:sp>
          <p:nvSpPr>
            <p:cNvPr id="52259" name="Text Box 38"/>
            <p:cNvSpPr txBox="1">
              <a:spLocks noChangeArrowheads="1"/>
            </p:cNvSpPr>
            <p:nvPr/>
          </p:nvSpPr>
          <p:spPr bwMode="auto">
            <a:xfrm>
              <a:off x="4369" y="3822"/>
              <a:ext cx="234" cy="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/>
                <a:t>B</a:t>
              </a:r>
            </a:p>
          </p:txBody>
        </p:sp>
        <p:sp>
          <p:nvSpPr>
            <p:cNvPr id="52260" name="Text Box 39"/>
            <p:cNvSpPr txBox="1">
              <a:spLocks noChangeArrowheads="1"/>
            </p:cNvSpPr>
            <p:nvPr/>
          </p:nvSpPr>
          <p:spPr bwMode="auto">
            <a:xfrm>
              <a:off x="4059" y="1739"/>
              <a:ext cx="291" cy="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/>
                <a:t>A</a:t>
              </a:r>
              <a:r>
                <a:rPr lang="en-US" altLang="zh-CN" sz="2000">
                  <a:cs typeface="Times New Roman" panose="02020603050405020304" pitchFamily="18" charset="0"/>
                </a:rPr>
                <a:t>'</a:t>
              </a:r>
            </a:p>
          </p:txBody>
        </p:sp>
        <p:sp>
          <p:nvSpPr>
            <p:cNvPr id="52261" name="Text Box 40"/>
            <p:cNvSpPr txBox="1">
              <a:spLocks noChangeArrowheads="1"/>
            </p:cNvSpPr>
            <p:nvPr/>
          </p:nvSpPr>
          <p:spPr bwMode="auto">
            <a:xfrm>
              <a:off x="3969" y="3826"/>
              <a:ext cx="281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/>
                <a:t>B</a:t>
              </a:r>
              <a:r>
                <a:rPr lang="en-US" altLang="zh-CN" sz="2000">
                  <a:cs typeface="Times New Roman" panose="02020603050405020304" pitchFamily="18" charset="0"/>
                </a:rPr>
                <a:t>'</a:t>
              </a:r>
            </a:p>
          </p:txBody>
        </p:sp>
        <p:sp>
          <p:nvSpPr>
            <p:cNvPr id="52262" name="Text Box 41"/>
            <p:cNvSpPr txBox="1">
              <a:spLocks noChangeArrowheads="1"/>
            </p:cNvSpPr>
            <p:nvPr/>
          </p:nvSpPr>
          <p:spPr bwMode="auto">
            <a:xfrm>
              <a:off x="4785" y="2704"/>
              <a:ext cx="235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0" i="1"/>
                <a:t>x</a:t>
              </a:r>
              <a:endParaRPr lang="en-US" altLang="zh-CN" b="0" i="1"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2263" name="Object 42"/>
            <p:cNvGraphicFramePr>
              <a:graphicFrameLocks noChangeAspect="1"/>
            </p:cNvGraphicFramePr>
            <p:nvPr/>
          </p:nvGraphicFramePr>
          <p:xfrm>
            <a:off x="3787" y="2432"/>
            <a:ext cx="179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708" name="Equation" r:id="rId9" imgW="126780" imgH="215526" progId="Equation.DSMT4">
                    <p:embed/>
                  </p:oleObj>
                </mc:Choice>
                <mc:Fallback>
                  <p:oleObj name="Equation" r:id="rId9" imgW="126780" imgH="215526" progId="Equation.DSMT4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87" y="2432"/>
                          <a:ext cx="179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264" name="Object 43"/>
            <p:cNvGraphicFramePr>
              <a:graphicFrameLocks noChangeAspect="1"/>
            </p:cNvGraphicFramePr>
            <p:nvPr/>
          </p:nvGraphicFramePr>
          <p:xfrm>
            <a:off x="4422" y="2432"/>
            <a:ext cx="225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709" name="Equation" r:id="rId11" imgW="165028" imgH="228501" progId="Equation.DSMT4">
                    <p:embed/>
                  </p:oleObj>
                </mc:Choice>
                <mc:Fallback>
                  <p:oleObj name="Equation" r:id="rId11" imgW="165028" imgH="228501" progId="Equation.DSMT4">
                    <p:embed/>
                    <p:pic>
                      <p:nvPicPr>
                        <p:cNvPr id="0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22" y="2432"/>
                          <a:ext cx="225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265" name="Line 44"/>
            <p:cNvSpPr>
              <a:spLocks noChangeShapeType="1"/>
            </p:cNvSpPr>
            <p:nvPr/>
          </p:nvSpPr>
          <p:spPr bwMode="auto">
            <a:xfrm>
              <a:off x="4059" y="2205"/>
              <a:ext cx="0" cy="72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66" name="Line 45"/>
            <p:cNvSpPr>
              <a:spLocks noChangeShapeType="1"/>
            </p:cNvSpPr>
            <p:nvPr/>
          </p:nvSpPr>
          <p:spPr bwMode="auto">
            <a:xfrm>
              <a:off x="4369" y="2160"/>
              <a:ext cx="0" cy="77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67" name="Line 46"/>
            <p:cNvSpPr>
              <a:spLocks noChangeShapeType="1"/>
            </p:cNvSpPr>
            <p:nvPr/>
          </p:nvSpPr>
          <p:spPr bwMode="auto">
            <a:xfrm>
              <a:off x="4059" y="2931"/>
              <a:ext cx="318" cy="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52268" name="Object 47"/>
            <p:cNvGraphicFramePr>
              <a:graphicFrameLocks noChangeAspect="1"/>
            </p:cNvGraphicFramePr>
            <p:nvPr/>
          </p:nvGraphicFramePr>
          <p:xfrm>
            <a:off x="4118" y="2976"/>
            <a:ext cx="182" cy="1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710" name="Equation" r:id="rId13" imgW="126725" imgH="126725" progId="Equation.DSMT4">
                    <p:embed/>
                  </p:oleObj>
                </mc:Choice>
                <mc:Fallback>
                  <p:oleObj name="Equation" r:id="rId13" imgW="126725" imgH="126725" progId="Equation.DSMT4">
                    <p:embed/>
                    <p:pic>
                      <p:nvPicPr>
                        <p:cNvPr id="0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18" y="2976"/>
                          <a:ext cx="182" cy="1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269" name="Line 48"/>
            <p:cNvSpPr>
              <a:spLocks noChangeShapeType="1"/>
            </p:cNvSpPr>
            <p:nvPr/>
          </p:nvSpPr>
          <p:spPr bwMode="auto">
            <a:xfrm>
              <a:off x="748" y="2704"/>
              <a:ext cx="0" cy="227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52270" name="Object 49"/>
            <p:cNvGraphicFramePr>
              <a:graphicFrameLocks noChangeAspect="1"/>
            </p:cNvGraphicFramePr>
            <p:nvPr/>
          </p:nvGraphicFramePr>
          <p:xfrm>
            <a:off x="839" y="2683"/>
            <a:ext cx="168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711" name="Equation" r:id="rId15" imgW="126835" imgH="202936" progId="Equation.DSMT4">
                    <p:embed/>
                  </p:oleObj>
                </mc:Choice>
                <mc:Fallback>
                  <p:oleObj name="Equation" r:id="rId15" imgW="126835" imgH="202936" progId="Equation.DSMT4">
                    <p:embed/>
                    <p:pic>
                      <p:nvPicPr>
                        <p:cNvPr id="0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9" y="2683"/>
                          <a:ext cx="168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271" name="Text Box 50"/>
            <p:cNvSpPr txBox="1">
              <a:spLocks noChangeArrowheads="1"/>
            </p:cNvSpPr>
            <p:nvPr/>
          </p:nvSpPr>
          <p:spPr bwMode="auto">
            <a:xfrm>
              <a:off x="3560" y="1888"/>
              <a:ext cx="538" cy="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/>
                <a:t>P(x,z)</a:t>
              </a:r>
            </a:p>
          </p:txBody>
        </p:sp>
        <p:sp>
          <p:nvSpPr>
            <p:cNvPr id="52272" name="Text Box 51"/>
            <p:cNvSpPr txBox="1">
              <a:spLocks noChangeArrowheads="1"/>
            </p:cNvSpPr>
            <p:nvPr/>
          </p:nvSpPr>
          <p:spPr bwMode="auto">
            <a:xfrm>
              <a:off x="3833" y="2931"/>
              <a:ext cx="252" cy="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/>
                <a:t>Q</a:t>
              </a:r>
            </a:p>
          </p:txBody>
        </p:sp>
      </p:grpSp>
      <p:sp>
        <p:nvSpPr>
          <p:cNvPr id="52241" name="Oval 53"/>
          <p:cNvSpPr>
            <a:spLocks noChangeArrowheads="1"/>
          </p:cNvSpPr>
          <p:nvPr/>
        </p:nvSpPr>
        <p:spPr bwMode="auto">
          <a:xfrm>
            <a:off x="6135688" y="650875"/>
            <a:ext cx="73025" cy="73025"/>
          </a:xfrm>
          <a:prstGeom prst="ellipse">
            <a:avLst/>
          </a:prstGeom>
          <a:solidFill>
            <a:srgbClr val="CC3300"/>
          </a:solidFill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2242" name="Oval 54"/>
          <p:cNvSpPr>
            <a:spLocks noChangeArrowheads="1"/>
          </p:cNvSpPr>
          <p:nvPr/>
        </p:nvSpPr>
        <p:spPr bwMode="auto">
          <a:xfrm>
            <a:off x="4140200" y="1989138"/>
            <a:ext cx="73025" cy="73025"/>
          </a:xfrm>
          <a:prstGeom prst="ellipse">
            <a:avLst/>
          </a:prstGeom>
          <a:solidFill>
            <a:srgbClr val="CC3300"/>
          </a:solidFill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2243" name="Line 55"/>
          <p:cNvSpPr>
            <a:spLocks noChangeShapeType="1"/>
          </p:cNvSpPr>
          <p:nvPr/>
        </p:nvSpPr>
        <p:spPr bwMode="auto">
          <a:xfrm flipH="1">
            <a:off x="4140200" y="692150"/>
            <a:ext cx="2016125" cy="13684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244" name="Text Box 56"/>
          <p:cNvSpPr txBox="1">
            <a:spLocks noChangeArrowheads="1"/>
          </p:cNvSpPr>
          <p:nvPr/>
        </p:nvSpPr>
        <p:spPr bwMode="auto">
          <a:xfrm>
            <a:off x="4643438" y="1268413"/>
            <a:ext cx="404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R</a:t>
            </a:r>
          </a:p>
        </p:txBody>
      </p:sp>
      <p:sp>
        <p:nvSpPr>
          <p:cNvPr id="52245" name="Text Box 57"/>
          <p:cNvSpPr txBox="1">
            <a:spLocks noChangeArrowheads="1"/>
          </p:cNvSpPr>
          <p:nvPr/>
        </p:nvSpPr>
        <p:spPr bwMode="auto">
          <a:xfrm>
            <a:off x="231775" y="5084763"/>
            <a:ext cx="1716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/>
              <a:t>方程的解为</a:t>
            </a:r>
          </a:p>
        </p:txBody>
      </p:sp>
      <p:sp>
        <p:nvSpPr>
          <p:cNvPr id="52246" name="Rectangle 59"/>
          <p:cNvSpPr>
            <a:spLocks noChangeArrowheads="1"/>
          </p:cNvSpPr>
          <p:nvPr/>
        </p:nvSpPr>
        <p:spPr bwMode="auto">
          <a:xfrm>
            <a:off x="0" y="31765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52247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6565408"/>
              </p:ext>
            </p:extLst>
          </p:nvPr>
        </p:nvGraphicFramePr>
        <p:xfrm>
          <a:off x="2555875" y="5229225"/>
          <a:ext cx="3457575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12" name="Equation" r:id="rId17" imgW="1562100" imgH="508000" progId="Equation.DSMT4">
                  <p:embed/>
                </p:oleObj>
              </mc:Choice>
              <mc:Fallback>
                <p:oleObj name="Equation" r:id="rId17" imgW="1562100" imgH="508000" progId="Equation.DSMT4">
                  <p:embed/>
                  <p:pic>
                    <p:nvPicPr>
                      <p:cNvPr id="0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5229225"/>
                        <a:ext cx="3457575" cy="111760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67"/>
          <p:cNvSpPr txBox="1">
            <a:spLocks noChangeArrowheads="1"/>
          </p:cNvSpPr>
          <p:nvPr/>
        </p:nvSpPr>
        <p:spPr bwMode="auto">
          <a:xfrm>
            <a:off x="3924300" y="5949950"/>
            <a:ext cx="367665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(                                  )</a:t>
            </a:r>
          </a:p>
        </p:txBody>
      </p:sp>
      <p:sp>
        <p:nvSpPr>
          <p:cNvPr id="53251" name="Rectangle 2"/>
          <p:cNvSpPr>
            <a:spLocks noChangeArrowheads="1"/>
          </p:cNvSpPr>
          <p:nvPr/>
        </p:nvSpPr>
        <p:spPr bwMode="auto">
          <a:xfrm>
            <a:off x="0" y="33480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3252" name="Rectangle 3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3253" name="Rectangle 4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3254" name="Rectangle 5"/>
          <p:cNvSpPr>
            <a:spLocks noChangeArrowheads="1"/>
          </p:cNvSpPr>
          <p:nvPr/>
        </p:nvSpPr>
        <p:spPr bwMode="auto">
          <a:xfrm>
            <a:off x="0" y="33480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3255" name="Rectangle 6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3256" name="Rectangle 7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3257" name="Rectangle 8"/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3258" name="Rectangle 9"/>
          <p:cNvSpPr>
            <a:spLocks noChangeArrowheads="1"/>
          </p:cNvSpPr>
          <p:nvPr/>
        </p:nvSpPr>
        <p:spPr bwMode="auto">
          <a:xfrm>
            <a:off x="0" y="3319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3259" name="Rectangle 10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3260" name="Rectangle 11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3261" name="Rectangle 12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3262" name="Rectangle 13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3263" name="Rectangle 14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3264" name="Text Box 46"/>
          <p:cNvSpPr txBox="1">
            <a:spLocks noChangeArrowheads="1"/>
          </p:cNvSpPr>
          <p:nvPr/>
        </p:nvSpPr>
        <p:spPr bwMode="auto">
          <a:xfrm>
            <a:off x="323850" y="404813"/>
            <a:ext cx="1716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/>
              <a:t>方程的解为</a:t>
            </a:r>
          </a:p>
        </p:txBody>
      </p:sp>
      <p:sp>
        <p:nvSpPr>
          <p:cNvPr id="53265" name="Rectangle 47"/>
          <p:cNvSpPr>
            <a:spLocks noChangeArrowheads="1"/>
          </p:cNvSpPr>
          <p:nvPr/>
        </p:nvSpPr>
        <p:spPr bwMode="auto">
          <a:xfrm>
            <a:off x="0" y="31765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53266" name="Object 48"/>
          <p:cNvGraphicFramePr>
            <a:graphicFrameLocks noChangeAspect="1"/>
          </p:cNvGraphicFramePr>
          <p:nvPr/>
        </p:nvGraphicFramePr>
        <p:xfrm>
          <a:off x="2411413" y="404813"/>
          <a:ext cx="3457575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05" name="Equation" r:id="rId3" imgW="1562100" imgH="508000" progId="Equation.DSMT4">
                  <p:embed/>
                </p:oleObj>
              </mc:Choice>
              <mc:Fallback>
                <p:oleObj name="Equation" r:id="rId3" imgW="1562100" imgH="508000" progId="Equation.DSMT4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404813"/>
                        <a:ext cx="3457575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99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67" name="Text Box 49"/>
          <p:cNvSpPr txBox="1">
            <a:spLocks noChangeArrowheads="1"/>
          </p:cNvSpPr>
          <p:nvPr/>
        </p:nvSpPr>
        <p:spPr bwMode="auto">
          <a:xfrm>
            <a:off x="466725" y="1700213"/>
            <a:ext cx="796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/>
              <a:t>所以</a:t>
            </a:r>
          </a:p>
        </p:txBody>
      </p:sp>
      <p:graphicFrame>
        <p:nvGraphicFramePr>
          <p:cNvPr id="53268" name="Object 50"/>
          <p:cNvGraphicFramePr>
            <a:graphicFrameLocks noGrp="1" noChangeAspect="1"/>
          </p:cNvGraphicFramePr>
          <p:nvPr>
            <p:ph/>
          </p:nvPr>
        </p:nvGraphicFramePr>
        <p:xfrm>
          <a:off x="2411413" y="1628775"/>
          <a:ext cx="5545137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06" name="Equation" r:id="rId5" imgW="2400300" imgH="419100" progId="Equation.DSMT4">
                  <p:embed/>
                </p:oleObj>
              </mc:Choice>
              <mc:Fallback>
                <p:oleObj name="Equation" r:id="rId5" imgW="2400300" imgH="419100" progId="Equation.DSMT4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1628775"/>
                        <a:ext cx="5545137" cy="96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99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69" name="Text Box 52"/>
          <p:cNvSpPr txBox="1">
            <a:spLocks noChangeArrowheads="1"/>
          </p:cNvSpPr>
          <p:nvPr/>
        </p:nvSpPr>
        <p:spPr bwMode="auto">
          <a:xfrm>
            <a:off x="466725" y="3213100"/>
            <a:ext cx="490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/>
              <a:t>为</a:t>
            </a:r>
          </a:p>
        </p:txBody>
      </p:sp>
      <p:sp>
        <p:nvSpPr>
          <p:cNvPr id="53270" name="Rectangle 57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53271" name="Object 56"/>
          <p:cNvGraphicFramePr>
            <a:graphicFrameLocks noChangeAspect="1"/>
          </p:cNvGraphicFramePr>
          <p:nvPr/>
        </p:nvGraphicFramePr>
        <p:xfrm>
          <a:off x="2411413" y="2997200"/>
          <a:ext cx="5545137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07" name="Equation" r:id="rId7" imgW="2514600" imgH="431800" progId="Equation.DSMT4">
                  <p:embed/>
                </p:oleObj>
              </mc:Choice>
              <mc:Fallback>
                <p:oleObj name="Equation" r:id="rId7" imgW="2514600" imgH="431800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2997200"/>
                        <a:ext cx="5545137" cy="944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99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72" name="Text Box 58"/>
          <p:cNvSpPr txBox="1">
            <a:spLocks noChangeArrowheads="1"/>
          </p:cNvSpPr>
          <p:nvPr/>
        </p:nvSpPr>
        <p:spPr bwMode="auto">
          <a:xfrm>
            <a:off x="466725" y="4149725"/>
            <a:ext cx="6924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/>
              <a:t>上式分别成为</a:t>
            </a:r>
            <a:r>
              <a:rPr lang="zh-CN" altLang="en-US" sz="2400">
                <a:solidFill>
                  <a:srgbClr val="CC3300"/>
                </a:solidFill>
              </a:rPr>
              <a:t>切向场曲</a:t>
            </a:r>
            <a:r>
              <a:rPr lang="zh-CN" altLang="en-US" sz="2400"/>
              <a:t>和</a:t>
            </a:r>
            <a:r>
              <a:rPr lang="zh-CN" altLang="en-US" sz="2400">
                <a:solidFill>
                  <a:srgbClr val="CC3300"/>
                </a:solidFill>
              </a:rPr>
              <a:t>径向场曲</a:t>
            </a:r>
            <a:r>
              <a:rPr lang="zh-CN" altLang="en-US" sz="2400"/>
              <a:t>。两者的平均值</a:t>
            </a:r>
          </a:p>
        </p:txBody>
      </p:sp>
      <p:sp>
        <p:nvSpPr>
          <p:cNvPr id="53273" name="Rectangle 60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53274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9156146"/>
              </p:ext>
            </p:extLst>
          </p:nvPr>
        </p:nvGraphicFramePr>
        <p:xfrm>
          <a:off x="2411413" y="4868863"/>
          <a:ext cx="4537075" cy="941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08" name="Equation" r:id="rId9" imgW="2070100" imgH="431800" progId="Equation.DSMT4">
                  <p:embed/>
                </p:oleObj>
              </mc:Choice>
              <mc:Fallback>
                <p:oleObj name="Equation" r:id="rId9" imgW="2070100" imgH="431800" progId="Equation.DSMT4">
                  <p:embed/>
                  <p:pic>
                    <p:nvPicPr>
                      <p:cNvPr id="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4868863"/>
                        <a:ext cx="4537075" cy="941387"/>
                      </a:xfrm>
                      <a:prstGeom prst="rect">
                        <a:avLst/>
                      </a:prstGeom>
                      <a:solidFill>
                        <a:srgbClr val="D5FFFF"/>
                      </a:solidFill>
                      <a:ln>
                        <a:solidFill>
                          <a:srgbClr val="0070C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75" name="Text Box 61"/>
          <p:cNvSpPr txBox="1">
            <a:spLocks noChangeArrowheads="1"/>
          </p:cNvSpPr>
          <p:nvPr/>
        </p:nvSpPr>
        <p:spPr bwMode="auto">
          <a:xfrm>
            <a:off x="539750" y="6021388"/>
            <a:ext cx="3248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/>
              <a:t>称为</a:t>
            </a:r>
            <a:r>
              <a:rPr lang="zh-CN" altLang="en-US" sz="2400">
                <a:solidFill>
                  <a:srgbClr val="CC3300"/>
                </a:solidFill>
              </a:rPr>
              <a:t>像场弯曲</a:t>
            </a:r>
            <a:r>
              <a:rPr lang="zh-CN" altLang="en-US" sz="2400"/>
              <a:t>或</a:t>
            </a:r>
            <a:r>
              <a:rPr lang="zh-CN" altLang="en-US" sz="2400">
                <a:solidFill>
                  <a:srgbClr val="CC3300"/>
                </a:solidFill>
              </a:rPr>
              <a:t>场曲</a:t>
            </a:r>
            <a:r>
              <a:rPr lang="zh-CN" altLang="en-US" sz="2400"/>
              <a:t>。</a:t>
            </a:r>
          </a:p>
        </p:txBody>
      </p:sp>
      <p:sp>
        <p:nvSpPr>
          <p:cNvPr id="53276" name="Rectangle 63"/>
          <p:cNvSpPr>
            <a:spLocks noChangeArrowheads="1"/>
          </p:cNvSpPr>
          <p:nvPr/>
        </p:nvSpPr>
        <p:spPr bwMode="auto">
          <a:xfrm>
            <a:off x="0" y="3319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53277" name="Object 62"/>
          <p:cNvGraphicFramePr>
            <a:graphicFrameLocks noChangeAspect="1"/>
          </p:cNvGraphicFramePr>
          <p:nvPr/>
        </p:nvGraphicFramePr>
        <p:xfrm>
          <a:off x="4211638" y="6092825"/>
          <a:ext cx="93662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09" name="Equation" r:id="rId11" imgW="647419" imgH="215806" progId="Equation.DSMT4">
                  <p:embed/>
                </p:oleObj>
              </mc:Choice>
              <mc:Fallback>
                <p:oleObj name="Equation" r:id="rId11" imgW="647419" imgH="215806" progId="Equation.DSMT4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6092825"/>
                        <a:ext cx="936625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78" name="Rectangle 65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53279" name="Object 64"/>
          <p:cNvGraphicFramePr>
            <a:graphicFrameLocks noChangeAspect="1"/>
          </p:cNvGraphicFramePr>
          <p:nvPr/>
        </p:nvGraphicFramePr>
        <p:xfrm>
          <a:off x="5219700" y="5949950"/>
          <a:ext cx="576263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10" name="Equation" r:id="rId13" imgW="393529" imgH="393529" progId="Equation.DSMT4">
                  <p:embed/>
                </p:oleObj>
              </mc:Choice>
              <mc:Fallback>
                <p:oleObj name="Equation" r:id="rId13" imgW="393529" imgH="393529" progId="Equation.DSMT4">
                  <p:embed/>
                  <p:pic>
                    <p:nvPicPr>
                      <p:cNvPr id="0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5949950"/>
                        <a:ext cx="576263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80" name="Text Box 66"/>
          <p:cNvSpPr txBox="1">
            <a:spLocks noChangeArrowheads="1"/>
          </p:cNvSpPr>
          <p:nvPr/>
        </p:nvSpPr>
        <p:spPr bwMode="auto">
          <a:xfrm>
            <a:off x="5992813" y="6021388"/>
            <a:ext cx="11033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/>
              <a:t>零场曲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4" descr="图1-4-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950913"/>
            <a:ext cx="89281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Text Box 5"/>
          <p:cNvSpPr txBox="1">
            <a:spLocks noChangeArrowheads="1"/>
          </p:cNvSpPr>
          <p:nvPr/>
        </p:nvSpPr>
        <p:spPr bwMode="auto">
          <a:xfrm>
            <a:off x="6011863" y="5484813"/>
            <a:ext cx="2930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子午焦线</a:t>
            </a:r>
            <a:r>
              <a:rPr lang="en-US" altLang="zh-CN" sz="2800" b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T</a:t>
            </a:r>
            <a:r>
              <a:rPr lang="en-US" altLang="zh-CN" sz="2800" b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’</a:t>
            </a:r>
            <a:r>
              <a:rPr lang="zh-CN" altLang="en-US" sz="2800" b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（横）</a:t>
            </a:r>
          </a:p>
        </p:txBody>
      </p:sp>
      <p:sp>
        <p:nvSpPr>
          <p:cNvPr id="54276" name="Text Box 6"/>
          <p:cNvSpPr txBox="1">
            <a:spLocks noChangeArrowheads="1"/>
          </p:cNvSpPr>
          <p:nvPr/>
        </p:nvSpPr>
        <p:spPr bwMode="auto">
          <a:xfrm>
            <a:off x="6030913" y="6078538"/>
            <a:ext cx="2930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弧矢焦线</a:t>
            </a:r>
            <a:r>
              <a:rPr lang="en-US" altLang="zh-CN" sz="2800" b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S</a:t>
            </a:r>
            <a:r>
              <a:rPr lang="en-US" altLang="zh-CN" sz="2800" b="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’</a:t>
            </a:r>
            <a:r>
              <a:rPr lang="zh-CN" altLang="en-US" sz="2800" b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（竖）</a:t>
            </a:r>
          </a:p>
        </p:txBody>
      </p:sp>
      <p:grpSp>
        <p:nvGrpSpPr>
          <p:cNvPr id="54277" name="Group 20"/>
          <p:cNvGrpSpPr>
            <a:grpSpLocks/>
          </p:cNvGrpSpPr>
          <p:nvPr/>
        </p:nvGrpSpPr>
        <p:grpSpPr bwMode="auto">
          <a:xfrm>
            <a:off x="971550" y="2157413"/>
            <a:ext cx="6696075" cy="2686050"/>
            <a:chOff x="612" y="1359"/>
            <a:chExt cx="4218" cy="1692"/>
          </a:xfrm>
        </p:grpSpPr>
        <p:sp>
          <p:nvSpPr>
            <p:cNvPr id="54288" name="Line 7"/>
            <p:cNvSpPr>
              <a:spLocks noChangeShapeType="1"/>
            </p:cNvSpPr>
            <p:nvPr/>
          </p:nvSpPr>
          <p:spPr bwMode="auto">
            <a:xfrm flipV="1">
              <a:off x="612" y="2099"/>
              <a:ext cx="1633" cy="952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289" name="Line 8"/>
            <p:cNvSpPr>
              <a:spLocks noChangeShapeType="1"/>
            </p:cNvSpPr>
            <p:nvPr/>
          </p:nvSpPr>
          <p:spPr bwMode="auto">
            <a:xfrm flipV="1">
              <a:off x="2245" y="1359"/>
              <a:ext cx="2585" cy="72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4278" name="Text Box 10"/>
          <p:cNvSpPr txBox="1">
            <a:spLocks noChangeArrowheads="1"/>
          </p:cNvSpPr>
          <p:nvPr/>
        </p:nvSpPr>
        <p:spPr bwMode="auto">
          <a:xfrm>
            <a:off x="6588125" y="1484313"/>
            <a:ext cx="9366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>
                <a:solidFill>
                  <a:srgbClr val="FF3300"/>
                </a:solidFill>
                <a:latin typeface="Arial" panose="020B0604020202020204" pitchFamily="34" charset="0"/>
              </a:rPr>
              <a:t>主光线</a:t>
            </a:r>
          </a:p>
        </p:txBody>
      </p:sp>
      <p:grpSp>
        <p:nvGrpSpPr>
          <p:cNvPr id="54279" name="Group 13"/>
          <p:cNvGrpSpPr>
            <a:grpSpLocks/>
          </p:cNvGrpSpPr>
          <p:nvPr/>
        </p:nvGrpSpPr>
        <p:grpSpPr bwMode="auto">
          <a:xfrm>
            <a:off x="6156325" y="2347913"/>
            <a:ext cx="528638" cy="511175"/>
            <a:chOff x="3878" y="1479"/>
            <a:chExt cx="333" cy="322"/>
          </a:xfrm>
        </p:grpSpPr>
        <p:sp>
          <p:nvSpPr>
            <p:cNvPr id="54286" name="Oval 11"/>
            <p:cNvSpPr>
              <a:spLocks noChangeArrowheads="1"/>
            </p:cNvSpPr>
            <p:nvPr/>
          </p:nvSpPr>
          <p:spPr bwMode="auto">
            <a:xfrm>
              <a:off x="3929" y="1479"/>
              <a:ext cx="46" cy="4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4287" name="Text Box 12"/>
            <p:cNvSpPr txBox="1">
              <a:spLocks noChangeArrowheads="1"/>
            </p:cNvSpPr>
            <p:nvPr/>
          </p:nvSpPr>
          <p:spPr bwMode="auto">
            <a:xfrm>
              <a:off x="3878" y="1570"/>
              <a:ext cx="33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800">
                  <a:solidFill>
                    <a:schemeClr val="tx1"/>
                  </a:solidFill>
                  <a:latin typeface="Arial" panose="020B0604020202020204" pitchFamily="34" charset="0"/>
                </a:rPr>
                <a:t>B</a:t>
              </a:r>
              <a:r>
                <a:rPr lang="en-US" altLang="zh-CN" sz="1800" baseline="-25000">
                  <a:solidFill>
                    <a:schemeClr val="tx1"/>
                  </a:solidFill>
                  <a:latin typeface="Arial" panose="020B0604020202020204" pitchFamily="34" charset="0"/>
                </a:rPr>
                <a:t>T ‘</a:t>
              </a:r>
            </a:p>
          </p:txBody>
        </p:sp>
      </p:grpSp>
      <p:grpSp>
        <p:nvGrpSpPr>
          <p:cNvPr id="54280" name="Group 14"/>
          <p:cNvGrpSpPr>
            <a:grpSpLocks/>
          </p:cNvGrpSpPr>
          <p:nvPr/>
        </p:nvGrpSpPr>
        <p:grpSpPr bwMode="auto">
          <a:xfrm>
            <a:off x="6731000" y="2197100"/>
            <a:ext cx="536575" cy="511175"/>
            <a:chOff x="3878" y="1479"/>
            <a:chExt cx="338" cy="322"/>
          </a:xfrm>
        </p:grpSpPr>
        <p:sp>
          <p:nvSpPr>
            <p:cNvPr id="54284" name="Oval 15"/>
            <p:cNvSpPr>
              <a:spLocks noChangeArrowheads="1"/>
            </p:cNvSpPr>
            <p:nvPr/>
          </p:nvSpPr>
          <p:spPr bwMode="auto">
            <a:xfrm>
              <a:off x="3929" y="1479"/>
              <a:ext cx="46" cy="4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4285" name="Text Box 16"/>
            <p:cNvSpPr txBox="1">
              <a:spLocks noChangeArrowheads="1"/>
            </p:cNvSpPr>
            <p:nvPr/>
          </p:nvSpPr>
          <p:spPr bwMode="auto">
            <a:xfrm>
              <a:off x="3878" y="1570"/>
              <a:ext cx="33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800">
                  <a:solidFill>
                    <a:schemeClr val="tx1"/>
                  </a:solidFill>
                  <a:latin typeface="Arial" panose="020B0604020202020204" pitchFamily="34" charset="0"/>
                </a:rPr>
                <a:t>B</a:t>
              </a:r>
              <a:r>
                <a:rPr lang="en-US" altLang="zh-CN" sz="1800" baseline="-25000">
                  <a:solidFill>
                    <a:schemeClr val="tx1"/>
                  </a:solidFill>
                  <a:latin typeface="Arial" panose="020B0604020202020204" pitchFamily="34" charset="0"/>
                </a:rPr>
                <a:t>S ‘</a:t>
              </a:r>
            </a:p>
          </p:txBody>
        </p:sp>
      </p:grpSp>
      <p:sp>
        <p:nvSpPr>
          <p:cNvPr id="54281" name="Text Box 17"/>
          <p:cNvSpPr txBox="1">
            <a:spLocks noChangeArrowheads="1"/>
          </p:cNvSpPr>
          <p:nvPr/>
        </p:nvSpPr>
        <p:spPr bwMode="auto">
          <a:xfrm>
            <a:off x="519113" y="495300"/>
            <a:ext cx="6251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B</a:t>
            </a:r>
            <a:r>
              <a:rPr lang="en-US" altLang="zh-CN" sz="2400" baseline="-250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T</a:t>
            </a:r>
            <a:r>
              <a:rPr lang="en-US" altLang="zh-CN" sz="2400" baseline="-25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’</a:t>
            </a:r>
            <a:r>
              <a:rPr lang="zh-CN" altLang="en-US"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是子午焦线</a:t>
            </a:r>
            <a:r>
              <a:rPr lang="en-US" altLang="zh-CN"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T</a:t>
            </a:r>
            <a:r>
              <a:rPr lang="en-US" altLang="zh-CN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’</a:t>
            </a:r>
            <a:r>
              <a:rPr lang="zh-CN" altLang="en-US"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与主光线的焦点，称</a:t>
            </a:r>
            <a:r>
              <a:rPr lang="zh-CN" altLang="en-US" sz="2400">
                <a:solidFill>
                  <a:srgbClr val="FF33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子午像点</a:t>
            </a:r>
          </a:p>
        </p:txBody>
      </p:sp>
      <p:sp>
        <p:nvSpPr>
          <p:cNvPr id="54282" name="Text Box 18"/>
          <p:cNvSpPr txBox="1">
            <a:spLocks noChangeArrowheads="1"/>
          </p:cNvSpPr>
          <p:nvPr/>
        </p:nvSpPr>
        <p:spPr bwMode="auto">
          <a:xfrm>
            <a:off x="539750" y="1027113"/>
            <a:ext cx="6251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B</a:t>
            </a:r>
            <a:r>
              <a:rPr lang="en-US" altLang="zh-CN" sz="2400" baseline="-250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S</a:t>
            </a:r>
            <a:r>
              <a:rPr lang="en-US" altLang="zh-CN" sz="2400" baseline="-25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’</a:t>
            </a:r>
            <a:r>
              <a:rPr lang="zh-CN" altLang="en-US"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是弧矢焦线</a:t>
            </a:r>
            <a:r>
              <a:rPr lang="en-US" altLang="zh-CN"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S</a:t>
            </a:r>
            <a:r>
              <a:rPr lang="en-US" altLang="zh-CN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’</a:t>
            </a:r>
            <a:r>
              <a:rPr lang="zh-CN" altLang="en-US" sz="24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与主光线的焦点，称</a:t>
            </a:r>
            <a:r>
              <a:rPr lang="zh-CN" altLang="en-US" sz="2400">
                <a:solidFill>
                  <a:srgbClr val="FF33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弧矢像点</a:t>
            </a:r>
          </a:p>
        </p:txBody>
      </p:sp>
      <p:sp>
        <p:nvSpPr>
          <p:cNvPr id="54283" name="Text Box 19"/>
          <p:cNvSpPr txBox="1">
            <a:spLocks noChangeArrowheads="1"/>
          </p:cNvSpPr>
          <p:nvPr/>
        </p:nvSpPr>
        <p:spPr bwMode="auto">
          <a:xfrm>
            <a:off x="323850" y="6097588"/>
            <a:ext cx="52482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>
                <a:solidFill>
                  <a:srgbClr val="FF3300"/>
                </a:solidFill>
                <a:latin typeface="Arial" panose="020B0604020202020204" pitchFamily="34" charset="0"/>
              </a:rPr>
              <a:t>像散：子午像点与弧矢像点之间的沿轴位置差异。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4"/>
          <p:cNvSpPr txBox="1">
            <a:spLocks noChangeArrowheads="1"/>
          </p:cNvSpPr>
          <p:nvPr/>
        </p:nvSpPr>
        <p:spPr bwMode="auto">
          <a:xfrm>
            <a:off x="1511300" y="712788"/>
            <a:ext cx="539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物</a:t>
            </a:r>
          </a:p>
        </p:txBody>
      </p:sp>
      <p:sp>
        <p:nvSpPr>
          <p:cNvPr id="55299" name="Text Box 5"/>
          <p:cNvSpPr txBox="1">
            <a:spLocks noChangeArrowheads="1"/>
          </p:cNvSpPr>
          <p:nvPr/>
        </p:nvSpPr>
        <p:spPr bwMode="auto">
          <a:xfrm>
            <a:off x="3419475" y="692150"/>
            <a:ext cx="22002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切向</a:t>
            </a:r>
            <a:r>
              <a:rPr lang="en-US" altLang="zh-CN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(</a:t>
            </a:r>
            <a:r>
              <a:rPr lang="zh-CN" altLang="en-US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子午</a:t>
            </a:r>
            <a:r>
              <a:rPr lang="en-US" altLang="zh-CN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)</a:t>
            </a:r>
            <a:r>
              <a:rPr lang="zh-CN" altLang="en-US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像</a:t>
            </a:r>
          </a:p>
        </p:txBody>
      </p:sp>
      <p:sp>
        <p:nvSpPr>
          <p:cNvPr id="55300" name="Text Box 6"/>
          <p:cNvSpPr txBox="1">
            <a:spLocks noChangeArrowheads="1"/>
          </p:cNvSpPr>
          <p:nvPr/>
        </p:nvSpPr>
        <p:spPr bwMode="auto">
          <a:xfrm>
            <a:off x="6227763" y="688975"/>
            <a:ext cx="22002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径向</a:t>
            </a:r>
            <a:r>
              <a:rPr lang="en-US" altLang="zh-CN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(</a:t>
            </a:r>
            <a:r>
              <a:rPr lang="zh-CN" altLang="en-US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弧矢</a:t>
            </a:r>
            <a:r>
              <a:rPr lang="en-US" altLang="zh-CN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)</a:t>
            </a:r>
            <a:r>
              <a:rPr lang="zh-CN" altLang="en-US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像</a:t>
            </a:r>
          </a:p>
        </p:txBody>
      </p:sp>
      <p:sp>
        <p:nvSpPr>
          <p:cNvPr id="55301" name="Line 7"/>
          <p:cNvSpPr>
            <a:spLocks noChangeShapeType="1"/>
          </p:cNvSpPr>
          <p:nvPr/>
        </p:nvSpPr>
        <p:spPr bwMode="auto">
          <a:xfrm>
            <a:off x="1258888" y="1773238"/>
            <a:ext cx="115252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302" name="Line 8"/>
          <p:cNvSpPr>
            <a:spLocks noChangeShapeType="1"/>
          </p:cNvSpPr>
          <p:nvPr/>
        </p:nvSpPr>
        <p:spPr bwMode="auto">
          <a:xfrm>
            <a:off x="3851275" y="1773238"/>
            <a:ext cx="115252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303" name="Line 9"/>
          <p:cNvSpPr>
            <a:spLocks noChangeShapeType="1"/>
          </p:cNvSpPr>
          <p:nvPr/>
        </p:nvSpPr>
        <p:spPr bwMode="auto">
          <a:xfrm>
            <a:off x="6443663" y="1773238"/>
            <a:ext cx="1152525" cy="0"/>
          </a:xfrm>
          <a:prstGeom prst="line">
            <a:avLst/>
          </a:prstGeom>
          <a:noFill/>
          <a:ln w="190500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304" name="Line 10"/>
          <p:cNvSpPr>
            <a:spLocks noChangeShapeType="1"/>
          </p:cNvSpPr>
          <p:nvPr/>
        </p:nvSpPr>
        <p:spPr bwMode="auto">
          <a:xfrm>
            <a:off x="1763713" y="2492375"/>
            <a:ext cx="0" cy="108108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305" name="Line 11"/>
          <p:cNvSpPr>
            <a:spLocks noChangeShapeType="1"/>
          </p:cNvSpPr>
          <p:nvPr/>
        </p:nvSpPr>
        <p:spPr bwMode="auto">
          <a:xfrm>
            <a:off x="4427538" y="2420938"/>
            <a:ext cx="0" cy="1081087"/>
          </a:xfrm>
          <a:prstGeom prst="line">
            <a:avLst/>
          </a:prstGeom>
          <a:noFill/>
          <a:ln w="190500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306" name="Line 12"/>
          <p:cNvSpPr>
            <a:spLocks noChangeShapeType="1"/>
          </p:cNvSpPr>
          <p:nvPr/>
        </p:nvSpPr>
        <p:spPr bwMode="auto">
          <a:xfrm>
            <a:off x="7092950" y="2419350"/>
            <a:ext cx="0" cy="108108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307" name="Line 13"/>
          <p:cNvSpPr>
            <a:spLocks noChangeShapeType="1"/>
          </p:cNvSpPr>
          <p:nvPr/>
        </p:nvSpPr>
        <p:spPr bwMode="auto">
          <a:xfrm flipV="1">
            <a:off x="1258888" y="4437063"/>
            <a:ext cx="1079500" cy="100806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308" name="Line 14"/>
          <p:cNvSpPr>
            <a:spLocks noChangeShapeType="1"/>
          </p:cNvSpPr>
          <p:nvPr/>
        </p:nvSpPr>
        <p:spPr bwMode="auto">
          <a:xfrm flipV="1">
            <a:off x="3851275" y="4365625"/>
            <a:ext cx="1079500" cy="1008063"/>
          </a:xfrm>
          <a:prstGeom prst="line">
            <a:avLst/>
          </a:prstGeom>
          <a:noFill/>
          <a:ln w="190500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309" name="Line 15"/>
          <p:cNvSpPr>
            <a:spLocks noChangeShapeType="1"/>
          </p:cNvSpPr>
          <p:nvPr/>
        </p:nvSpPr>
        <p:spPr bwMode="auto">
          <a:xfrm flipV="1">
            <a:off x="6588125" y="4292600"/>
            <a:ext cx="1079500" cy="1008063"/>
          </a:xfrm>
          <a:prstGeom prst="line">
            <a:avLst/>
          </a:prstGeom>
          <a:noFill/>
          <a:ln w="190500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4" descr="图1-4-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327275"/>
            <a:ext cx="7488237" cy="413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3" name="Text Box 5"/>
          <p:cNvSpPr txBox="1">
            <a:spLocks noChangeArrowheads="1"/>
          </p:cNvSpPr>
          <p:nvPr/>
        </p:nvSpPr>
        <p:spPr bwMode="auto">
          <a:xfrm>
            <a:off x="323850" y="476250"/>
            <a:ext cx="18097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像面弯曲</a:t>
            </a:r>
          </a:p>
        </p:txBody>
      </p:sp>
      <p:sp>
        <p:nvSpPr>
          <p:cNvPr id="56324" name="Text Box 6"/>
          <p:cNvSpPr txBox="1">
            <a:spLocks noChangeArrowheads="1"/>
          </p:cNvSpPr>
          <p:nvPr/>
        </p:nvSpPr>
        <p:spPr bwMode="auto">
          <a:xfrm>
            <a:off x="2771775" y="5137150"/>
            <a:ext cx="23145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x</a:t>
            </a:r>
            <a:r>
              <a:rPr lang="en-US" altLang="zh-CN" sz="2800" b="0" baseline="-250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T</a:t>
            </a:r>
            <a:r>
              <a:rPr lang="en-US" altLang="zh-CN" sz="2800" b="0" baseline="-25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’</a:t>
            </a:r>
            <a:r>
              <a:rPr lang="zh-CN" altLang="en-US" sz="2800" b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是子午场曲</a:t>
            </a:r>
          </a:p>
        </p:txBody>
      </p:sp>
      <p:sp>
        <p:nvSpPr>
          <p:cNvPr id="56325" name="Text Box 7"/>
          <p:cNvSpPr txBox="1">
            <a:spLocks noChangeArrowheads="1"/>
          </p:cNvSpPr>
          <p:nvPr/>
        </p:nvSpPr>
        <p:spPr bwMode="auto">
          <a:xfrm>
            <a:off x="2771775" y="5646738"/>
            <a:ext cx="23145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x</a:t>
            </a:r>
            <a:r>
              <a:rPr lang="en-US" altLang="zh-CN" sz="2800" b="0" baseline="-250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S</a:t>
            </a:r>
            <a:r>
              <a:rPr lang="en-US" altLang="zh-CN" sz="2800" b="0" baseline="-25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’</a:t>
            </a:r>
            <a:r>
              <a:rPr lang="zh-CN" altLang="en-US" sz="2800" b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是弧矢场曲</a:t>
            </a:r>
          </a:p>
        </p:txBody>
      </p:sp>
      <p:sp>
        <p:nvSpPr>
          <p:cNvPr id="56326" name="Line 9"/>
          <p:cNvSpPr>
            <a:spLocks noChangeShapeType="1"/>
          </p:cNvSpPr>
          <p:nvPr/>
        </p:nvSpPr>
        <p:spPr bwMode="auto">
          <a:xfrm flipH="1" flipV="1">
            <a:off x="5148263" y="2708275"/>
            <a:ext cx="1728787" cy="649288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27" name="Text Box 10"/>
          <p:cNvSpPr txBox="1">
            <a:spLocks noChangeArrowheads="1"/>
          </p:cNvSpPr>
          <p:nvPr/>
        </p:nvSpPr>
        <p:spPr bwMode="auto">
          <a:xfrm>
            <a:off x="4049713" y="2498725"/>
            <a:ext cx="1098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b="0">
                <a:solidFill>
                  <a:srgbClr val="FF3300"/>
                </a:solidFill>
                <a:latin typeface="Arial" panose="020B0604020202020204" pitchFamily="34" charset="0"/>
              </a:rPr>
              <a:t>子午像面</a:t>
            </a:r>
          </a:p>
        </p:txBody>
      </p:sp>
      <p:sp>
        <p:nvSpPr>
          <p:cNvPr id="56328" name="Line 11"/>
          <p:cNvSpPr>
            <a:spLocks noChangeShapeType="1"/>
          </p:cNvSpPr>
          <p:nvPr/>
        </p:nvSpPr>
        <p:spPr bwMode="auto">
          <a:xfrm flipV="1">
            <a:off x="7019925" y="2132013"/>
            <a:ext cx="431800" cy="1152525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29" name="Text Box 12"/>
          <p:cNvSpPr txBox="1">
            <a:spLocks noChangeArrowheads="1"/>
          </p:cNvSpPr>
          <p:nvPr/>
        </p:nvSpPr>
        <p:spPr bwMode="auto">
          <a:xfrm>
            <a:off x="7092950" y="1773238"/>
            <a:ext cx="1098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b="0">
                <a:solidFill>
                  <a:srgbClr val="FF3300"/>
                </a:solidFill>
                <a:latin typeface="Arial" panose="020B0604020202020204" pitchFamily="34" charset="0"/>
              </a:rPr>
              <a:t>弧矢像面</a:t>
            </a:r>
          </a:p>
        </p:txBody>
      </p:sp>
      <p:sp>
        <p:nvSpPr>
          <p:cNvPr id="56330" name="Text Box 13"/>
          <p:cNvSpPr txBox="1">
            <a:spLocks noChangeArrowheads="1"/>
          </p:cNvSpPr>
          <p:nvPr/>
        </p:nvSpPr>
        <p:spPr bwMode="auto">
          <a:xfrm>
            <a:off x="755650" y="1038225"/>
            <a:ext cx="76533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两个弯曲像面与高斯像面的偏离，称像面弯曲。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4" descr="图1-4-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844675"/>
            <a:ext cx="8353425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7" name="Text Box 5"/>
          <p:cNvSpPr txBox="1">
            <a:spLocks noChangeArrowheads="1"/>
          </p:cNvSpPr>
          <p:nvPr/>
        </p:nvSpPr>
        <p:spPr bwMode="auto">
          <a:xfrm>
            <a:off x="323850" y="549275"/>
            <a:ext cx="62801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球面系统产生的场曲对成像的影响</a:t>
            </a:r>
          </a:p>
        </p:txBody>
      </p:sp>
      <p:sp>
        <p:nvSpPr>
          <p:cNvPr id="57348" name="Text Box 6"/>
          <p:cNvSpPr txBox="1">
            <a:spLocks noChangeArrowheads="1"/>
          </p:cNvSpPr>
          <p:nvPr/>
        </p:nvSpPr>
        <p:spPr bwMode="auto">
          <a:xfrm>
            <a:off x="1403350" y="5445125"/>
            <a:ext cx="949325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物体</a:t>
            </a:r>
          </a:p>
        </p:txBody>
      </p:sp>
      <p:sp>
        <p:nvSpPr>
          <p:cNvPr id="57349" name="Text Box 7"/>
          <p:cNvSpPr txBox="1">
            <a:spLocks noChangeArrowheads="1"/>
          </p:cNvSpPr>
          <p:nvPr/>
        </p:nvSpPr>
        <p:spPr bwMode="auto">
          <a:xfrm>
            <a:off x="3419475" y="5445125"/>
            <a:ext cx="2351088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切向</a:t>
            </a:r>
            <a:r>
              <a:rPr lang="en-US" altLang="zh-CN"/>
              <a:t>(</a:t>
            </a:r>
            <a:r>
              <a:rPr lang="zh-CN" altLang="en-US"/>
              <a:t>子午</a:t>
            </a:r>
            <a:r>
              <a:rPr lang="en-US" altLang="zh-CN"/>
              <a:t>)</a:t>
            </a:r>
            <a:r>
              <a:rPr lang="zh-CN" altLang="en-US"/>
              <a:t>像</a:t>
            </a:r>
          </a:p>
        </p:txBody>
      </p:sp>
      <p:sp>
        <p:nvSpPr>
          <p:cNvPr id="57350" name="Text Box 8"/>
          <p:cNvSpPr txBox="1">
            <a:spLocks noChangeArrowheads="1"/>
          </p:cNvSpPr>
          <p:nvPr/>
        </p:nvSpPr>
        <p:spPr bwMode="auto">
          <a:xfrm>
            <a:off x="6372225" y="5445125"/>
            <a:ext cx="2351088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径向</a:t>
            </a:r>
            <a:r>
              <a:rPr lang="en-US" altLang="zh-CN"/>
              <a:t>(</a:t>
            </a:r>
            <a:r>
              <a:rPr lang="zh-CN" altLang="en-US"/>
              <a:t>弧矢</a:t>
            </a:r>
            <a:r>
              <a:rPr lang="en-US" altLang="zh-CN"/>
              <a:t>)</a:t>
            </a:r>
            <a:r>
              <a:rPr lang="zh-CN" altLang="en-US"/>
              <a:t>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90" y="1556740"/>
            <a:ext cx="8724836" cy="24700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71500" y="548600"/>
            <a:ext cx="1729961" cy="5539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</a:rPr>
              <a:t>几种像差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590" y="4437140"/>
            <a:ext cx="2632908" cy="197320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004060" y="5039023"/>
            <a:ext cx="3539752" cy="7694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tx1"/>
                </a:solidFill>
              </a:rPr>
              <a:t>畸变：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r>
              <a:rPr lang="zh-CN" altLang="en-US" sz="2000" dirty="0" smtClean="0">
                <a:solidFill>
                  <a:schemeClr val="tx1"/>
                </a:solidFill>
              </a:rPr>
              <a:t>画面中央和边缘放大率不同。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66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4" descr="像散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88913"/>
            <a:ext cx="8137525" cy="652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4" descr="场曲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5338"/>
            <a:ext cx="9144000" cy="526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165100" y="3357563"/>
            <a:ext cx="51546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>
                <a:solidFill>
                  <a:srgbClr val="CC3300"/>
                </a:solidFill>
              </a:rPr>
              <a:t>消除像散和场曲的方法</a:t>
            </a:r>
            <a:r>
              <a:rPr lang="zh-CN" altLang="en-US">
                <a:solidFill>
                  <a:srgbClr val="CC3300"/>
                </a:solidFill>
              </a:rPr>
              <a:t>：</a:t>
            </a:r>
          </a:p>
        </p:txBody>
      </p:sp>
      <p:sp>
        <p:nvSpPr>
          <p:cNvPr id="60419" name="Text Box 3"/>
          <p:cNvSpPr txBox="1">
            <a:spLocks noChangeArrowheads="1"/>
          </p:cNvSpPr>
          <p:nvPr/>
        </p:nvSpPr>
        <p:spPr bwMode="auto">
          <a:xfrm>
            <a:off x="165100" y="4654550"/>
            <a:ext cx="8820150" cy="180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buClr>
                <a:srgbClr val="CC3300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/>
              <a:t>  </a:t>
            </a:r>
            <a:r>
              <a:rPr lang="zh-CN" altLang="en-US"/>
              <a:t>增加光阑减小透镜的孔径；</a:t>
            </a:r>
          </a:p>
          <a:p>
            <a:pPr eaLnBrk="1" hangingPunct="1">
              <a:lnSpc>
                <a:spcPct val="125000"/>
              </a:lnSpc>
              <a:buClr>
                <a:srgbClr val="CC3300"/>
              </a:buClr>
              <a:buSzPct val="75000"/>
              <a:buFont typeface="Wingdings" panose="05000000000000000000" pitchFamily="2" charset="2"/>
              <a:buChar char="v"/>
            </a:pPr>
            <a:r>
              <a:rPr lang="zh-CN" altLang="en-US"/>
              <a:t>  正、负透镜组合可以部分地消除像散和场曲；</a:t>
            </a:r>
          </a:p>
          <a:p>
            <a:pPr eaLnBrk="1" hangingPunct="1">
              <a:lnSpc>
                <a:spcPct val="125000"/>
              </a:lnSpc>
              <a:buClr>
                <a:srgbClr val="CC3300"/>
              </a:buClr>
              <a:buSzPct val="75000"/>
              <a:buFont typeface="Wingdings" panose="05000000000000000000" pitchFamily="2" charset="2"/>
              <a:buChar char="v"/>
            </a:pPr>
            <a:r>
              <a:rPr lang="zh-CN" altLang="en-US"/>
              <a:t>  非球面透镜。</a:t>
            </a:r>
          </a:p>
        </p:txBody>
      </p:sp>
      <p:sp>
        <p:nvSpPr>
          <p:cNvPr id="60420" name="Text Box 6"/>
          <p:cNvSpPr txBox="1">
            <a:spLocks noChangeArrowheads="1"/>
          </p:cNvSpPr>
          <p:nvPr/>
        </p:nvSpPr>
        <p:spPr bwMode="auto">
          <a:xfrm>
            <a:off x="323850" y="1484313"/>
            <a:ext cx="864076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轴外物点发出的同心光束，水平方向和竖直方向的光线的聚焦点在不同平面上。</a:t>
            </a:r>
          </a:p>
        </p:txBody>
      </p:sp>
      <p:sp>
        <p:nvSpPr>
          <p:cNvPr id="60421" name="Text Box 7"/>
          <p:cNvSpPr txBox="1">
            <a:spLocks noChangeArrowheads="1"/>
          </p:cNvSpPr>
          <p:nvPr/>
        </p:nvSpPr>
        <p:spPr bwMode="auto">
          <a:xfrm>
            <a:off x="250825" y="620713"/>
            <a:ext cx="46958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>
                <a:solidFill>
                  <a:srgbClr val="CC3300"/>
                </a:solidFill>
              </a:rPr>
              <a:t>像散和场曲产生原因</a:t>
            </a:r>
            <a:r>
              <a:rPr lang="zh-CN" altLang="en-US">
                <a:solidFill>
                  <a:srgbClr val="CC3300"/>
                </a:solidFill>
              </a:rPr>
              <a:t>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7"/>
          <p:cNvSpPr txBox="1">
            <a:spLocks noChangeArrowheads="1"/>
          </p:cNvSpPr>
          <p:nvPr/>
        </p:nvSpPr>
        <p:spPr bwMode="auto">
          <a:xfrm>
            <a:off x="61913" y="404813"/>
            <a:ext cx="3581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>
                <a:solidFill>
                  <a:srgbClr val="CC3300"/>
                </a:solidFill>
                <a:latin typeface="宋体" panose="02010600030101010101" pitchFamily="2" charset="-122"/>
              </a:rPr>
              <a:t>4.</a:t>
            </a:r>
            <a:r>
              <a:rPr lang="en-US" altLang="zh-CN" sz="3600">
                <a:solidFill>
                  <a:srgbClr val="CC3300"/>
                </a:solidFill>
              </a:rPr>
              <a:t> </a:t>
            </a:r>
            <a:r>
              <a:rPr lang="zh-CN" altLang="en-US" sz="3600">
                <a:solidFill>
                  <a:srgbClr val="CC3300"/>
                </a:solidFill>
              </a:rPr>
              <a:t>畸变</a:t>
            </a:r>
            <a:r>
              <a:rPr lang="en-US" altLang="zh-CN">
                <a:solidFill>
                  <a:srgbClr val="CC3300"/>
                </a:solidFill>
              </a:rPr>
              <a:t>(Distortion)</a:t>
            </a:r>
          </a:p>
        </p:txBody>
      </p:sp>
      <p:graphicFrame>
        <p:nvGraphicFramePr>
          <p:cNvPr id="61443" name="Object 8"/>
          <p:cNvGraphicFramePr>
            <a:graphicFrameLocks noGrp="1" noChangeAspect="1"/>
          </p:cNvGraphicFramePr>
          <p:nvPr>
            <p:ph/>
            <p:extLst>
              <p:ext uri="{D42A27DB-BD31-4B8C-83A1-F6EECF244321}">
                <p14:modId xmlns:p14="http://schemas.microsoft.com/office/powerpoint/2010/main" val="3632863728"/>
              </p:ext>
            </p:extLst>
          </p:nvPr>
        </p:nvGraphicFramePr>
        <p:xfrm>
          <a:off x="755650" y="1187450"/>
          <a:ext cx="7848600" cy="139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31" name="Equation" r:id="rId3" imgW="3289300" imgH="584200" progId="Equation.DSMT4">
                  <p:embed/>
                </p:oleObj>
              </mc:Choice>
              <mc:Fallback>
                <p:oleObj name="Equation" r:id="rId3" imgW="3289300" imgH="5842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187450"/>
                        <a:ext cx="7848600" cy="1393825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4" name="Rectangle 12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445" name="Rectangle 14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61446" name="Group 25"/>
          <p:cNvGrpSpPr>
            <a:grpSpLocks/>
          </p:cNvGrpSpPr>
          <p:nvPr/>
        </p:nvGrpSpPr>
        <p:grpSpPr bwMode="auto">
          <a:xfrm>
            <a:off x="250825" y="2781300"/>
            <a:ext cx="8426450" cy="865188"/>
            <a:chOff x="158" y="1952"/>
            <a:chExt cx="5308" cy="545"/>
          </a:xfrm>
        </p:grpSpPr>
        <p:sp>
          <p:nvSpPr>
            <p:cNvPr id="61453" name="Text Box 10"/>
            <p:cNvSpPr txBox="1">
              <a:spLocks noChangeArrowheads="1"/>
            </p:cNvSpPr>
            <p:nvPr/>
          </p:nvSpPr>
          <p:spPr bwMode="auto">
            <a:xfrm>
              <a:off x="158" y="1979"/>
              <a:ext cx="5308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/>
                <a:t>系数</a:t>
              </a:r>
              <a:r>
                <a:rPr lang="en-US" altLang="zh-CN" sz="2400" i="1"/>
                <a:t>E</a:t>
              </a:r>
              <a:r>
                <a:rPr lang="zh-CN" altLang="en-US" sz="2400"/>
                <a:t>表示像中的畸变。为了研究其物理意义，考虑在               平面内有坐标              确定一个物点。略去其他像差的影响有</a:t>
              </a:r>
            </a:p>
          </p:txBody>
        </p:sp>
        <p:graphicFrame>
          <p:nvGraphicFramePr>
            <p:cNvPr id="61454" name="Object 11"/>
            <p:cNvGraphicFramePr>
              <a:graphicFrameLocks noChangeAspect="1"/>
            </p:cNvGraphicFramePr>
            <p:nvPr/>
          </p:nvGraphicFramePr>
          <p:xfrm>
            <a:off x="4785" y="1952"/>
            <a:ext cx="590" cy="3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732" name="Equation" r:id="rId5" imgW="406224" imgH="228501" progId="Equation.DSMT4">
                    <p:embed/>
                  </p:oleObj>
                </mc:Choice>
                <mc:Fallback>
                  <p:oleObj name="Equation" r:id="rId5" imgW="406224" imgH="228501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85" y="1952"/>
                          <a:ext cx="590" cy="3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455" name="Object 13"/>
            <p:cNvGraphicFramePr>
              <a:graphicFrameLocks noChangeAspect="1"/>
            </p:cNvGraphicFramePr>
            <p:nvPr/>
          </p:nvGraphicFramePr>
          <p:xfrm>
            <a:off x="1428" y="2205"/>
            <a:ext cx="590" cy="2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733" name="Equation" r:id="rId7" imgW="508000" imgH="228600" progId="Equation.DSMT4">
                    <p:embed/>
                  </p:oleObj>
                </mc:Choice>
                <mc:Fallback>
                  <p:oleObj name="Equation" r:id="rId7" imgW="508000" imgH="228600" progId="Equation.DSMT4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28" y="2205"/>
                          <a:ext cx="590" cy="2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1447" name="Rectangle 16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61448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7119184"/>
              </p:ext>
            </p:extLst>
          </p:nvPr>
        </p:nvGraphicFramePr>
        <p:xfrm>
          <a:off x="1258888" y="3814763"/>
          <a:ext cx="6480175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34" name="Equation" r:id="rId9" imgW="2527300" imgH="266700" progId="Equation.DSMT4">
                  <p:embed/>
                </p:oleObj>
              </mc:Choice>
              <mc:Fallback>
                <p:oleObj name="Equation" r:id="rId9" imgW="2527300" imgH="2667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3814763"/>
                        <a:ext cx="6480175" cy="684212"/>
                      </a:xfrm>
                      <a:prstGeom prst="rect">
                        <a:avLst/>
                      </a:prstGeom>
                      <a:solidFill>
                        <a:srgbClr val="D5FFFF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9" name="Text Box 17"/>
          <p:cNvSpPr txBox="1">
            <a:spLocks noChangeArrowheads="1"/>
          </p:cNvSpPr>
          <p:nvPr/>
        </p:nvSpPr>
        <p:spPr bwMode="auto">
          <a:xfrm>
            <a:off x="250825" y="4695825"/>
            <a:ext cx="5699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/>
              <a:t>在畸变存在的情况下，物点的像的坐标为</a:t>
            </a:r>
          </a:p>
        </p:txBody>
      </p:sp>
      <p:sp>
        <p:nvSpPr>
          <p:cNvPr id="61450" name="Rectangle 19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61451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7570690"/>
              </p:ext>
            </p:extLst>
          </p:nvPr>
        </p:nvGraphicFramePr>
        <p:xfrm>
          <a:off x="684213" y="5326063"/>
          <a:ext cx="8066087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35" name="Equation" r:id="rId11" imgW="3276600" imgH="266700" progId="Equation.DSMT4">
                  <p:embed/>
                </p:oleObj>
              </mc:Choice>
              <mc:Fallback>
                <p:oleObj name="Equation" r:id="rId11" imgW="3276600" imgH="2667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5326063"/>
                        <a:ext cx="8066087" cy="657225"/>
                      </a:xfrm>
                      <a:prstGeom prst="rect">
                        <a:avLst/>
                      </a:prstGeom>
                      <a:solidFill>
                        <a:srgbClr val="D5FFFF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52" name="Text Box 24"/>
          <p:cNvSpPr txBox="1">
            <a:spLocks noChangeArrowheads="1"/>
          </p:cNvSpPr>
          <p:nvPr/>
        </p:nvSpPr>
        <p:spPr bwMode="auto">
          <a:xfrm>
            <a:off x="327025" y="6130925"/>
            <a:ext cx="2616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CC3300"/>
                </a:solidFill>
              </a:rPr>
              <a:t>M</a:t>
            </a:r>
            <a:r>
              <a:rPr lang="zh-CN" altLang="en-US" sz="2400"/>
              <a:t>是系统的放大率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5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2467" name="Rectangle 7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2468" name="Rectangle 9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2469" name="Rectangle 12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62470" name="Group 15"/>
          <p:cNvGrpSpPr>
            <a:grpSpLocks/>
          </p:cNvGrpSpPr>
          <p:nvPr/>
        </p:nvGrpSpPr>
        <p:grpSpPr bwMode="auto">
          <a:xfrm>
            <a:off x="323850" y="1916113"/>
            <a:ext cx="8382000" cy="3275012"/>
            <a:chOff x="144" y="1152"/>
            <a:chExt cx="5280" cy="2063"/>
          </a:xfrm>
        </p:grpSpPr>
        <p:pic>
          <p:nvPicPr>
            <p:cNvPr id="62476" name="Picture 16" descr="abbe_distor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1152"/>
              <a:ext cx="5232" cy="19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477" name="Rectangle 17"/>
            <p:cNvSpPr>
              <a:spLocks noChangeArrowheads="1"/>
            </p:cNvSpPr>
            <p:nvPr/>
          </p:nvSpPr>
          <p:spPr bwMode="auto">
            <a:xfrm>
              <a:off x="144" y="2832"/>
              <a:ext cx="5280" cy="336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715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2478" name="Text Box 18"/>
            <p:cNvSpPr txBox="1">
              <a:spLocks noChangeArrowheads="1"/>
            </p:cNvSpPr>
            <p:nvPr/>
          </p:nvSpPr>
          <p:spPr bwMode="auto">
            <a:xfrm>
              <a:off x="342" y="2888"/>
              <a:ext cx="484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39933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CC99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800" b="0">
                  <a:solidFill>
                    <a:srgbClr val="FFFF00"/>
                  </a:solidFill>
                  <a:ea typeface="华文楷体" panose="02010600040101010101" pitchFamily="2" charset="-122"/>
                </a:rPr>
                <a:t> </a:t>
              </a:r>
              <a:r>
                <a:rPr kumimoji="1" lang="zh-CN" altLang="en-US" sz="2800">
                  <a:solidFill>
                    <a:srgbClr val="FFFF00"/>
                  </a:solidFill>
                  <a:ea typeface="华文楷体" panose="02010600040101010101" pitchFamily="2" charset="-122"/>
                </a:rPr>
                <a:t>物平面 	              枕形畸变	                桶形畸变 </a:t>
              </a:r>
            </a:p>
          </p:txBody>
        </p:sp>
      </p:grpSp>
      <p:sp>
        <p:nvSpPr>
          <p:cNvPr id="62471" name="Rectangle 20"/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62472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1180410"/>
              </p:ext>
            </p:extLst>
          </p:nvPr>
        </p:nvGraphicFramePr>
        <p:xfrm>
          <a:off x="4067175" y="5470525"/>
          <a:ext cx="1008063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87" name="Equation" r:id="rId4" imgW="380670" imgH="177646" progId="Equation.DSMT4">
                  <p:embed/>
                </p:oleObj>
              </mc:Choice>
              <mc:Fallback>
                <p:oleObj name="Equation" r:id="rId4" imgW="380670" imgH="177646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5470525"/>
                        <a:ext cx="1008063" cy="479425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95000"/>
                        </a:schemeClr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73" name="Rectangle 22"/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62474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1787174"/>
              </p:ext>
            </p:extLst>
          </p:nvPr>
        </p:nvGraphicFramePr>
        <p:xfrm>
          <a:off x="7164388" y="5470525"/>
          <a:ext cx="1008062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88" name="Equation" r:id="rId6" imgW="380670" imgH="177646" progId="Equation.DSMT4">
                  <p:embed/>
                </p:oleObj>
              </mc:Choice>
              <mc:Fallback>
                <p:oleObj name="Equation" r:id="rId6" imgW="380670" imgH="177646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388" y="5470525"/>
                        <a:ext cx="1008062" cy="479425"/>
                      </a:xfrm>
                      <a:prstGeom prst="rect">
                        <a:avLst/>
                      </a:prstGeom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75" name="Rectangle 23"/>
          <p:cNvSpPr>
            <a:spLocks noRot="1" noChangeArrowheads="1"/>
          </p:cNvSpPr>
          <p:nvPr/>
        </p:nvSpPr>
        <p:spPr bwMode="auto">
          <a:xfrm>
            <a:off x="323850" y="260350"/>
            <a:ext cx="58324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 b="0">
                <a:solidFill>
                  <a:schemeClr val="tx2"/>
                </a:solidFill>
                <a:latin typeface="宋体" panose="02010600030101010101" pitchFamily="2" charset="-122"/>
              </a:rPr>
              <a:t>4.  </a:t>
            </a:r>
            <a:r>
              <a:rPr lang="zh-CN" altLang="en-US" sz="4000" b="0">
                <a:solidFill>
                  <a:schemeClr val="tx2"/>
                </a:solidFill>
                <a:latin typeface="宋体" panose="02010600030101010101" pitchFamily="2" charset="-122"/>
              </a:rPr>
              <a:t>畸变</a:t>
            </a:r>
            <a:r>
              <a:rPr lang="zh-CN" altLang="en-US" sz="4000" b="0">
                <a:solidFill>
                  <a:schemeClr val="tx2"/>
                </a:solidFill>
              </a:rPr>
              <a:t>（</a:t>
            </a:r>
            <a:r>
              <a:rPr lang="en-US" altLang="zh-CN" sz="4000" b="0">
                <a:solidFill>
                  <a:schemeClr val="tx2"/>
                </a:solidFill>
              </a:rPr>
              <a:t>Distortion</a:t>
            </a:r>
            <a:r>
              <a:rPr lang="zh-CN" altLang="en-US" sz="4000" b="0">
                <a:solidFill>
                  <a:schemeClr val="tx2"/>
                </a:solidFill>
              </a:rPr>
              <a:t>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5" descr="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268413"/>
            <a:ext cx="5715000" cy="427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1" name="Rectangle 8"/>
          <p:cNvSpPr>
            <a:spLocks noRot="1" noChangeArrowheads="1"/>
          </p:cNvSpPr>
          <p:nvPr/>
        </p:nvSpPr>
        <p:spPr bwMode="auto">
          <a:xfrm>
            <a:off x="323850" y="260350"/>
            <a:ext cx="58324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 b="0">
                <a:solidFill>
                  <a:schemeClr val="tx2"/>
                </a:solidFill>
                <a:latin typeface="宋体" panose="02010600030101010101" pitchFamily="2" charset="-122"/>
              </a:rPr>
              <a:t>4.  </a:t>
            </a:r>
            <a:r>
              <a:rPr lang="zh-CN" altLang="en-US" sz="4000" b="0">
                <a:solidFill>
                  <a:schemeClr val="tx2"/>
                </a:solidFill>
                <a:latin typeface="宋体" panose="02010600030101010101" pitchFamily="2" charset="-122"/>
              </a:rPr>
              <a:t>畸变</a:t>
            </a:r>
            <a:r>
              <a:rPr lang="zh-CN" altLang="en-US" sz="4000" b="0">
                <a:solidFill>
                  <a:schemeClr val="tx2"/>
                </a:solidFill>
              </a:rPr>
              <a:t>（</a:t>
            </a:r>
            <a:r>
              <a:rPr lang="en-US" altLang="zh-CN" sz="4000" b="0">
                <a:solidFill>
                  <a:schemeClr val="tx2"/>
                </a:solidFill>
              </a:rPr>
              <a:t>Distortion</a:t>
            </a:r>
            <a:r>
              <a:rPr lang="zh-CN" altLang="en-US" sz="4000" b="0">
                <a:solidFill>
                  <a:schemeClr val="tx2"/>
                </a:solidFill>
              </a:rPr>
              <a:t>）</a:t>
            </a:r>
          </a:p>
        </p:txBody>
      </p:sp>
      <p:graphicFrame>
        <p:nvGraphicFramePr>
          <p:cNvPr id="63492" name="Object 9"/>
          <p:cNvGraphicFramePr>
            <a:graphicFrameLocks noGrp="1" noChangeAspect="1"/>
          </p:cNvGraphicFramePr>
          <p:nvPr>
            <p:ph/>
            <p:extLst>
              <p:ext uri="{D42A27DB-BD31-4B8C-83A1-F6EECF244321}">
                <p14:modId xmlns:p14="http://schemas.microsoft.com/office/powerpoint/2010/main" val="2336010303"/>
              </p:ext>
            </p:extLst>
          </p:nvPr>
        </p:nvGraphicFramePr>
        <p:xfrm>
          <a:off x="3924300" y="5661025"/>
          <a:ext cx="1296988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47" name="Equation" r:id="rId4" imgW="380670" imgH="177646" progId="Equation.DSMT4">
                  <p:embed/>
                </p:oleObj>
              </mc:Choice>
              <mc:Fallback>
                <p:oleObj name="Equation" r:id="rId4" imgW="380670" imgH="177646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5661025"/>
                        <a:ext cx="1296988" cy="604838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95000"/>
                        </a:schemeClr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4" descr="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60350"/>
            <a:ext cx="7524750" cy="564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4515" name="Object 8"/>
          <p:cNvGraphicFramePr>
            <a:graphicFrameLocks noGrp="1" noChangeAspect="1"/>
          </p:cNvGraphicFramePr>
          <p:nvPr>
            <p:ph/>
            <p:extLst>
              <p:ext uri="{D42A27DB-BD31-4B8C-83A1-F6EECF244321}">
                <p14:modId xmlns:p14="http://schemas.microsoft.com/office/powerpoint/2010/main" val="470534520"/>
              </p:ext>
            </p:extLst>
          </p:nvPr>
        </p:nvGraphicFramePr>
        <p:xfrm>
          <a:off x="3924300" y="6021388"/>
          <a:ext cx="1223963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70" name="Equation" r:id="rId4" imgW="380670" imgH="177646" progId="Equation.DSMT4">
                  <p:embed/>
                </p:oleObj>
              </mc:Choice>
              <mc:Fallback>
                <p:oleObj name="Equation" r:id="rId4" imgW="380670" imgH="177646" progId="Equation.DSMT4">
                  <p:embed/>
                  <p:pic>
                    <p:nvPicPr>
                      <p:cNvPr id="0" name="Object 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6021388"/>
                        <a:ext cx="1223963" cy="5699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95000"/>
                        </a:schemeClr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Box 6"/>
          <p:cNvSpPr txBox="1">
            <a:spLocks noChangeArrowheads="1"/>
          </p:cNvSpPr>
          <p:nvPr/>
        </p:nvSpPr>
        <p:spPr bwMode="auto">
          <a:xfrm>
            <a:off x="4175125" y="383698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39933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CC99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1" lang="zh-CN" altLang="zh-CN" sz="2400" b="0">
              <a:solidFill>
                <a:srgbClr val="FFFF00"/>
              </a:solidFill>
              <a:ea typeface="华文楷体" panose="02010600040101010101" pitchFamily="2" charset="-122"/>
            </a:endParaRPr>
          </a:p>
        </p:txBody>
      </p:sp>
      <p:sp>
        <p:nvSpPr>
          <p:cNvPr id="65539" name="AutoShape 7"/>
          <p:cNvSpPr>
            <a:spLocks noChangeArrowheads="1"/>
          </p:cNvSpPr>
          <p:nvPr/>
        </p:nvSpPr>
        <p:spPr bwMode="auto">
          <a:xfrm>
            <a:off x="762000" y="3243263"/>
            <a:ext cx="7620000" cy="958850"/>
          </a:xfrm>
          <a:prstGeom prst="roundRect">
            <a:avLst>
              <a:gd name="adj" fmla="val 16667"/>
            </a:avLst>
          </a:prstGeom>
          <a:solidFill>
            <a:srgbClr val="996633"/>
          </a:solidFill>
          <a:ln w="57150">
            <a:solidFill>
              <a:srgbClr val="00FF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>
                <a:solidFill>
                  <a:schemeClr val="bg1"/>
                </a:solidFill>
                <a:latin typeface="黑体" panose="02010609060101010101" pitchFamily="49" charset="-122"/>
                <a:ea typeface="华文楷体" panose="02010600040101010101" pitchFamily="2" charset="-122"/>
              </a:rPr>
              <a:t>类似于正球差，入射角度大的出射光线比理想成像光线向光轴偏折得更厉害</a:t>
            </a:r>
            <a:endParaRPr kumimoji="1" lang="zh-CN" altLang="en-US" sz="2400">
              <a:solidFill>
                <a:schemeClr val="bg1"/>
              </a:solidFill>
              <a:latin typeface="黑体" panose="02010609060101010101" pitchFamily="49" charset="-122"/>
              <a:ea typeface="华文楷体" panose="02010600040101010101" pitchFamily="2" charset="-122"/>
            </a:endParaRPr>
          </a:p>
        </p:txBody>
      </p:sp>
      <p:sp>
        <p:nvSpPr>
          <p:cNvPr id="65540" name="AutoShape 8"/>
          <p:cNvSpPr>
            <a:spLocks noChangeArrowheads="1"/>
          </p:cNvSpPr>
          <p:nvPr/>
        </p:nvSpPr>
        <p:spPr bwMode="auto">
          <a:xfrm>
            <a:off x="2143125" y="4806950"/>
            <a:ext cx="3938588" cy="554038"/>
          </a:xfrm>
          <a:prstGeom prst="roundRect">
            <a:avLst>
              <a:gd name="adj" fmla="val 16667"/>
            </a:avLst>
          </a:prstGeom>
          <a:solidFill>
            <a:srgbClr val="996633"/>
          </a:solidFill>
          <a:ln w="57150">
            <a:solidFill>
              <a:srgbClr val="00FFFF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>
                <a:solidFill>
                  <a:schemeClr val="bg1"/>
                </a:solidFill>
                <a:latin typeface="宋体" panose="02010600030101010101" pitchFamily="2" charset="-122"/>
                <a:ea typeface="华文楷体" panose="02010600040101010101" pitchFamily="2" charset="-122"/>
              </a:rPr>
              <a:t>离光轴远的物点放大率变小</a:t>
            </a:r>
          </a:p>
        </p:txBody>
      </p:sp>
      <p:sp>
        <p:nvSpPr>
          <p:cNvPr id="65541" name="Line 9"/>
          <p:cNvSpPr>
            <a:spLocks noChangeShapeType="1"/>
          </p:cNvSpPr>
          <p:nvPr/>
        </p:nvSpPr>
        <p:spPr bwMode="auto">
          <a:xfrm flipV="1">
            <a:off x="4800600" y="2425700"/>
            <a:ext cx="1143000" cy="685800"/>
          </a:xfrm>
          <a:prstGeom prst="line">
            <a:avLst/>
          </a:prstGeom>
          <a:noFill/>
          <a:ln w="57150">
            <a:solidFill>
              <a:srgbClr val="CC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65542" name="AutoShape 10"/>
          <p:cNvSpPr>
            <a:spLocks noChangeArrowheads="1"/>
          </p:cNvSpPr>
          <p:nvPr/>
        </p:nvSpPr>
        <p:spPr bwMode="auto">
          <a:xfrm>
            <a:off x="3886200" y="4392613"/>
            <a:ext cx="381000" cy="3048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339933"/>
          </a:solidFill>
          <a:ln w="57150">
            <a:solidFill>
              <a:srgbClr val="CC99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5543" name="Text Box 11"/>
          <p:cNvSpPr txBox="1">
            <a:spLocks noChangeArrowheads="1"/>
          </p:cNvSpPr>
          <p:nvPr/>
        </p:nvSpPr>
        <p:spPr bwMode="auto">
          <a:xfrm>
            <a:off x="863600" y="2373313"/>
            <a:ext cx="2317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39933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CC99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>
                <a:solidFill>
                  <a:schemeClr val="accent2"/>
                </a:solidFill>
                <a:ea typeface="华文楷体" panose="02010600040101010101" pitchFamily="2" charset="-122"/>
              </a:rPr>
              <a:t>光阑在透镜前面</a:t>
            </a:r>
          </a:p>
        </p:txBody>
      </p:sp>
      <p:grpSp>
        <p:nvGrpSpPr>
          <p:cNvPr id="65544" name="Group 12"/>
          <p:cNvGrpSpPr>
            <a:grpSpLocks/>
          </p:cNvGrpSpPr>
          <p:nvPr/>
        </p:nvGrpSpPr>
        <p:grpSpPr bwMode="auto">
          <a:xfrm>
            <a:off x="1295400" y="382588"/>
            <a:ext cx="6477000" cy="2286000"/>
            <a:chOff x="816" y="105"/>
            <a:chExt cx="4080" cy="1440"/>
          </a:xfrm>
        </p:grpSpPr>
        <p:sp>
          <p:nvSpPr>
            <p:cNvPr id="65550" name="Line 13"/>
            <p:cNvSpPr>
              <a:spLocks noChangeShapeType="1"/>
            </p:cNvSpPr>
            <p:nvPr/>
          </p:nvSpPr>
          <p:spPr bwMode="auto">
            <a:xfrm>
              <a:off x="816" y="777"/>
              <a:ext cx="40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51" name="Line 14"/>
            <p:cNvSpPr>
              <a:spLocks noChangeShapeType="1"/>
            </p:cNvSpPr>
            <p:nvPr/>
          </p:nvSpPr>
          <p:spPr bwMode="auto">
            <a:xfrm flipV="1">
              <a:off x="2304" y="105"/>
              <a:ext cx="0" cy="43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52" name="Line 15"/>
            <p:cNvSpPr>
              <a:spLocks noChangeShapeType="1"/>
            </p:cNvSpPr>
            <p:nvPr/>
          </p:nvSpPr>
          <p:spPr bwMode="auto">
            <a:xfrm>
              <a:off x="2304" y="1017"/>
              <a:ext cx="0" cy="48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53" name="Line 16"/>
            <p:cNvSpPr>
              <a:spLocks noChangeShapeType="1"/>
            </p:cNvSpPr>
            <p:nvPr/>
          </p:nvSpPr>
          <p:spPr bwMode="auto">
            <a:xfrm flipV="1">
              <a:off x="1248" y="249"/>
              <a:ext cx="0" cy="528"/>
            </a:xfrm>
            <a:prstGeom prst="line">
              <a:avLst/>
            </a:prstGeom>
            <a:noFill/>
            <a:ln w="57150">
              <a:solidFill>
                <a:srgbClr val="CC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54" name="Line 17"/>
            <p:cNvSpPr>
              <a:spLocks noChangeShapeType="1"/>
            </p:cNvSpPr>
            <p:nvPr/>
          </p:nvSpPr>
          <p:spPr bwMode="auto">
            <a:xfrm>
              <a:off x="1248" y="249"/>
              <a:ext cx="1344" cy="96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55" name="Line 18"/>
            <p:cNvSpPr>
              <a:spLocks noChangeShapeType="1"/>
            </p:cNvSpPr>
            <p:nvPr/>
          </p:nvSpPr>
          <p:spPr bwMode="auto">
            <a:xfrm>
              <a:off x="4416" y="777"/>
              <a:ext cx="0" cy="624"/>
            </a:xfrm>
            <a:prstGeom prst="line">
              <a:avLst/>
            </a:prstGeom>
            <a:noFill/>
            <a:ln w="57150">
              <a:solidFill>
                <a:srgbClr val="CC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56" name="Line 19"/>
            <p:cNvSpPr>
              <a:spLocks noChangeShapeType="1"/>
            </p:cNvSpPr>
            <p:nvPr/>
          </p:nvSpPr>
          <p:spPr bwMode="auto">
            <a:xfrm>
              <a:off x="2688" y="1209"/>
              <a:ext cx="1728" cy="192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57" name="Line 20"/>
            <p:cNvSpPr>
              <a:spLocks noChangeShapeType="1"/>
            </p:cNvSpPr>
            <p:nvPr/>
          </p:nvSpPr>
          <p:spPr bwMode="auto">
            <a:xfrm>
              <a:off x="1248" y="537"/>
              <a:ext cx="1344" cy="57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58" name="Line 21"/>
            <p:cNvSpPr>
              <a:spLocks noChangeShapeType="1"/>
            </p:cNvSpPr>
            <p:nvPr/>
          </p:nvSpPr>
          <p:spPr bwMode="auto">
            <a:xfrm flipV="1">
              <a:off x="2640" y="1113"/>
              <a:ext cx="1776" cy="4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59" name="Oval 22"/>
            <p:cNvSpPr>
              <a:spLocks noChangeArrowheads="1"/>
            </p:cNvSpPr>
            <p:nvPr/>
          </p:nvSpPr>
          <p:spPr bwMode="auto">
            <a:xfrm>
              <a:off x="2592" y="105"/>
              <a:ext cx="96" cy="1440"/>
            </a:xfrm>
            <a:prstGeom prst="ellipse">
              <a:avLst/>
            </a:prstGeom>
            <a:solidFill>
              <a:srgbClr val="B2B2B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5560" name="Line 23"/>
            <p:cNvSpPr>
              <a:spLocks noChangeShapeType="1"/>
            </p:cNvSpPr>
            <p:nvPr/>
          </p:nvSpPr>
          <p:spPr bwMode="auto">
            <a:xfrm>
              <a:off x="2688" y="1209"/>
              <a:ext cx="1728" cy="336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61" name="Line 24"/>
            <p:cNvSpPr>
              <a:spLocks noChangeShapeType="1"/>
            </p:cNvSpPr>
            <p:nvPr/>
          </p:nvSpPr>
          <p:spPr bwMode="auto">
            <a:xfrm>
              <a:off x="1248" y="537"/>
              <a:ext cx="432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62" name="Line 25"/>
            <p:cNvSpPr>
              <a:spLocks noChangeShapeType="1"/>
            </p:cNvSpPr>
            <p:nvPr/>
          </p:nvSpPr>
          <p:spPr bwMode="auto">
            <a:xfrm flipV="1">
              <a:off x="2688" y="1113"/>
              <a:ext cx="1056" cy="4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63" name="Line 26"/>
            <p:cNvSpPr>
              <a:spLocks noChangeShapeType="1"/>
            </p:cNvSpPr>
            <p:nvPr/>
          </p:nvSpPr>
          <p:spPr bwMode="auto">
            <a:xfrm>
              <a:off x="1248" y="249"/>
              <a:ext cx="480" cy="336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64" name="Line 27"/>
            <p:cNvSpPr>
              <a:spLocks noChangeShapeType="1"/>
            </p:cNvSpPr>
            <p:nvPr/>
          </p:nvSpPr>
          <p:spPr bwMode="auto">
            <a:xfrm>
              <a:off x="2688" y="1209"/>
              <a:ext cx="1008" cy="96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65" name="Line 28"/>
            <p:cNvSpPr>
              <a:spLocks noChangeShapeType="1"/>
            </p:cNvSpPr>
            <p:nvPr/>
          </p:nvSpPr>
          <p:spPr bwMode="auto">
            <a:xfrm flipV="1">
              <a:off x="1776" y="1161"/>
              <a:ext cx="480" cy="240"/>
            </a:xfrm>
            <a:prstGeom prst="line">
              <a:avLst/>
            </a:prstGeom>
            <a:noFill/>
            <a:ln w="57150">
              <a:solidFill>
                <a:srgbClr val="CC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65545" name="AutoShape 29"/>
          <p:cNvSpPr>
            <a:spLocks noChangeArrowheads="1"/>
          </p:cNvSpPr>
          <p:nvPr/>
        </p:nvSpPr>
        <p:spPr bwMode="auto">
          <a:xfrm>
            <a:off x="7270750" y="4730750"/>
            <a:ext cx="1500188" cy="554038"/>
          </a:xfrm>
          <a:prstGeom prst="roundRect">
            <a:avLst>
              <a:gd name="adj" fmla="val 16667"/>
            </a:avLst>
          </a:prstGeom>
          <a:solidFill>
            <a:srgbClr val="996633"/>
          </a:solidFill>
          <a:ln w="57150">
            <a:solidFill>
              <a:srgbClr val="00FFFF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>
                <a:solidFill>
                  <a:schemeClr val="bg1"/>
                </a:solidFill>
                <a:ea typeface="华文楷体" panose="02010600040101010101" pitchFamily="2" charset="-122"/>
              </a:rPr>
              <a:t>桶形畸变</a:t>
            </a:r>
          </a:p>
        </p:txBody>
      </p:sp>
      <p:sp>
        <p:nvSpPr>
          <p:cNvPr id="65546" name="AutoShape 30"/>
          <p:cNvSpPr>
            <a:spLocks noChangeArrowheads="1"/>
          </p:cNvSpPr>
          <p:nvPr/>
        </p:nvSpPr>
        <p:spPr bwMode="auto">
          <a:xfrm>
            <a:off x="6629400" y="4849813"/>
            <a:ext cx="304800" cy="4572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339933"/>
          </a:solidFill>
          <a:ln w="57150">
            <a:solidFill>
              <a:srgbClr val="CC99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5547" name="Text Box 31"/>
          <p:cNvSpPr txBox="1">
            <a:spLocks noChangeArrowheads="1"/>
          </p:cNvSpPr>
          <p:nvPr/>
        </p:nvSpPr>
        <p:spPr bwMode="auto">
          <a:xfrm>
            <a:off x="1295400" y="5926138"/>
            <a:ext cx="3841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39933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CC99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>
                <a:solidFill>
                  <a:schemeClr val="accent2"/>
                </a:solidFill>
                <a:ea typeface="华文楷体" panose="02010600040101010101" pitchFamily="2" charset="-122"/>
              </a:rPr>
              <a:t>光阑在透镜后面，情况相反</a:t>
            </a:r>
          </a:p>
        </p:txBody>
      </p:sp>
      <p:sp>
        <p:nvSpPr>
          <p:cNvPr id="65548" name="AutoShape 32"/>
          <p:cNvSpPr>
            <a:spLocks noChangeArrowheads="1"/>
          </p:cNvSpPr>
          <p:nvPr/>
        </p:nvSpPr>
        <p:spPr bwMode="auto">
          <a:xfrm>
            <a:off x="7194550" y="5826125"/>
            <a:ext cx="1500188" cy="554038"/>
          </a:xfrm>
          <a:prstGeom prst="roundRect">
            <a:avLst>
              <a:gd name="adj" fmla="val 16667"/>
            </a:avLst>
          </a:prstGeom>
          <a:solidFill>
            <a:srgbClr val="996633"/>
          </a:solidFill>
          <a:ln w="57150">
            <a:solidFill>
              <a:srgbClr val="00FFFF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>
                <a:solidFill>
                  <a:schemeClr val="bg1"/>
                </a:solidFill>
                <a:ea typeface="华文楷体" panose="02010600040101010101" pitchFamily="2" charset="-122"/>
              </a:rPr>
              <a:t>枕形畸变</a:t>
            </a:r>
          </a:p>
        </p:txBody>
      </p:sp>
      <p:sp>
        <p:nvSpPr>
          <p:cNvPr id="65549" name="AutoShape 33"/>
          <p:cNvSpPr>
            <a:spLocks noChangeArrowheads="1"/>
          </p:cNvSpPr>
          <p:nvPr/>
        </p:nvSpPr>
        <p:spPr bwMode="auto">
          <a:xfrm>
            <a:off x="5638800" y="5851525"/>
            <a:ext cx="1295400" cy="457200"/>
          </a:xfrm>
          <a:prstGeom prst="rightArrow">
            <a:avLst>
              <a:gd name="adj1" fmla="val 50000"/>
              <a:gd name="adj2" fmla="val 70833"/>
            </a:avLst>
          </a:prstGeom>
          <a:solidFill>
            <a:srgbClr val="339933"/>
          </a:solidFill>
          <a:ln w="57150">
            <a:solidFill>
              <a:srgbClr val="CC99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Box 7"/>
          <p:cNvSpPr txBox="1">
            <a:spLocks noChangeArrowheads="1"/>
          </p:cNvSpPr>
          <p:nvPr/>
        </p:nvSpPr>
        <p:spPr bwMode="auto">
          <a:xfrm>
            <a:off x="250825" y="620713"/>
            <a:ext cx="28606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>
                <a:solidFill>
                  <a:srgbClr val="CC3300"/>
                </a:solidFill>
              </a:rPr>
              <a:t>畸变的定义</a:t>
            </a:r>
            <a:r>
              <a:rPr lang="zh-CN" altLang="en-US">
                <a:solidFill>
                  <a:srgbClr val="CC3300"/>
                </a:solidFill>
              </a:rPr>
              <a:t>：</a:t>
            </a:r>
          </a:p>
        </p:txBody>
      </p:sp>
      <p:sp>
        <p:nvSpPr>
          <p:cNvPr id="66563" name="Text Box 8"/>
          <p:cNvSpPr txBox="1">
            <a:spLocks noChangeArrowheads="1"/>
          </p:cNvSpPr>
          <p:nvPr/>
        </p:nvSpPr>
        <p:spPr bwMode="auto">
          <a:xfrm>
            <a:off x="592138" y="1406525"/>
            <a:ext cx="808513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像对于原物失去相似性，这种使像变形的成像缺陷成为畸变</a:t>
            </a:r>
          </a:p>
        </p:txBody>
      </p:sp>
      <p:sp>
        <p:nvSpPr>
          <p:cNvPr id="66564" name="Text Box 9"/>
          <p:cNvSpPr txBox="1">
            <a:spLocks noChangeArrowheads="1"/>
          </p:cNvSpPr>
          <p:nvPr/>
        </p:nvSpPr>
        <p:spPr bwMode="auto">
          <a:xfrm>
            <a:off x="165100" y="3357563"/>
            <a:ext cx="37782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>
                <a:solidFill>
                  <a:srgbClr val="CC3300"/>
                </a:solidFill>
              </a:rPr>
              <a:t>消除畸变的方法</a:t>
            </a:r>
            <a:r>
              <a:rPr lang="zh-CN" altLang="en-US">
                <a:solidFill>
                  <a:srgbClr val="CC3300"/>
                </a:solidFill>
              </a:rPr>
              <a:t>：</a:t>
            </a:r>
          </a:p>
        </p:txBody>
      </p:sp>
      <p:sp>
        <p:nvSpPr>
          <p:cNvPr id="66565" name="Text Box 10"/>
          <p:cNvSpPr txBox="1">
            <a:spLocks noChangeArrowheads="1"/>
          </p:cNvSpPr>
          <p:nvPr/>
        </p:nvSpPr>
        <p:spPr bwMode="auto">
          <a:xfrm>
            <a:off x="165100" y="4654550"/>
            <a:ext cx="8820150" cy="66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buClr>
                <a:srgbClr val="CC3300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/>
              <a:t>  </a:t>
            </a:r>
            <a:r>
              <a:rPr lang="zh-CN" altLang="en-US"/>
              <a:t>增加光阑减小光阑的孔径。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86" name="Group 6"/>
          <p:cNvGrpSpPr>
            <a:grpSpLocks/>
          </p:cNvGrpSpPr>
          <p:nvPr/>
        </p:nvGrpSpPr>
        <p:grpSpPr bwMode="auto">
          <a:xfrm>
            <a:off x="827088" y="2425700"/>
            <a:ext cx="7705725" cy="1830388"/>
            <a:chOff x="720" y="921"/>
            <a:chExt cx="4656" cy="864"/>
          </a:xfrm>
        </p:grpSpPr>
        <p:sp>
          <p:nvSpPr>
            <p:cNvPr id="67589" name="Line 7"/>
            <p:cNvSpPr>
              <a:spLocks noChangeShapeType="1"/>
            </p:cNvSpPr>
            <p:nvPr/>
          </p:nvSpPr>
          <p:spPr bwMode="auto">
            <a:xfrm>
              <a:off x="720" y="1353"/>
              <a:ext cx="465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7590" name="Line 8"/>
            <p:cNvSpPr>
              <a:spLocks noChangeShapeType="1"/>
            </p:cNvSpPr>
            <p:nvPr/>
          </p:nvSpPr>
          <p:spPr bwMode="auto">
            <a:xfrm flipV="1">
              <a:off x="1056" y="921"/>
              <a:ext cx="1872" cy="96"/>
            </a:xfrm>
            <a:prstGeom prst="line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7591" name="Line 9"/>
            <p:cNvSpPr>
              <a:spLocks noChangeShapeType="1"/>
            </p:cNvSpPr>
            <p:nvPr/>
          </p:nvSpPr>
          <p:spPr bwMode="auto">
            <a:xfrm flipV="1">
              <a:off x="1056" y="969"/>
              <a:ext cx="1056" cy="48"/>
            </a:xfrm>
            <a:prstGeom prst="line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7592" name="Line 10"/>
            <p:cNvSpPr>
              <a:spLocks noChangeShapeType="1"/>
            </p:cNvSpPr>
            <p:nvPr/>
          </p:nvSpPr>
          <p:spPr bwMode="auto">
            <a:xfrm>
              <a:off x="3072" y="921"/>
              <a:ext cx="1392" cy="864"/>
            </a:xfrm>
            <a:prstGeom prst="line">
              <a:avLst/>
            </a:prstGeom>
            <a:noFill/>
            <a:ln w="57150">
              <a:solidFill>
                <a:srgbClr val="CC00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7593" name="Line 11"/>
            <p:cNvSpPr>
              <a:spLocks noChangeShapeType="1"/>
            </p:cNvSpPr>
            <p:nvPr/>
          </p:nvSpPr>
          <p:spPr bwMode="auto">
            <a:xfrm>
              <a:off x="3024" y="921"/>
              <a:ext cx="1680" cy="768"/>
            </a:xfrm>
            <a:prstGeom prst="line">
              <a:avLst/>
            </a:prstGeom>
            <a:noFill/>
            <a:ln w="57150">
              <a:solidFill>
                <a:srgbClr val="00FF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7594" name="Line 12"/>
            <p:cNvSpPr>
              <a:spLocks noChangeShapeType="1"/>
            </p:cNvSpPr>
            <p:nvPr/>
          </p:nvSpPr>
          <p:spPr bwMode="auto">
            <a:xfrm>
              <a:off x="3072" y="921"/>
              <a:ext cx="1872" cy="672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7595" name="Text Box 13"/>
            <p:cNvSpPr txBox="1">
              <a:spLocks noChangeArrowheads="1"/>
            </p:cNvSpPr>
            <p:nvPr/>
          </p:nvSpPr>
          <p:spPr bwMode="auto">
            <a:xfrm>
              <a:off x="816" y="929"/>
              <a:ext cx="243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39933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CC99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800">
                  <a:solidFill>
                    <a:schemeClr val="accent2"/>
                  </a:solidFill>
                  <a:ea typeface="华文楷体" panose="02010600040101010101" pitchFamily="2" charset="-122"/>
                </a:rPr>
                <a:t>P</a:t>
              </a:r>
            </a:p>
          </p:txBody>
        </p:sp>
        <p:sp>
          <p:nvSpPr>
            <p:cNvPr id="67596" name="Line 14"/>
            <p:cNvSpPr>
              <a:spLocks noChangeShapeType="1"/>
            </p:cNvSpPr>
            <p:nvPr/>
          </p:nvSpPr>
          <p:spPr bwMode="auto">
            <a:xfrm flipV="1">
              <a:off x="1056" y="1017"/>
              <a:ext cx="0" cy="33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67587" name="Text Box 2"/>
          <p:cNvSpPr txBox="1">
            <a:spLocks noChangeArrowheads="1"/>
          </p:cNvSpPr>
          <p:nvPr/>
        </p:nvSpPr>
        <p:spPr bwMode="auto">
          <a:xfrm>
            <a:off x="1403350" y="476250"/>
            <a:ext cx="52197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>
                <a:solidFill>
                  <a:srgbClr val="CC3300"/>
                </a:solidFill>
                <a:latin typeface="宋体" panose="02010600030101010101" pitchFamily="2" charset="-122"/>
              </a:rPr>
              <a:t>二</a:t>
            </a:r>
            <a:r>
              <a:rPr lang="zh-CN" altLang="en-US">
                <a:solidFill>
                  <a:srgbClr val="CC3300"/>
                </a:solidFill>
              </a:rPr>
              <a:t>、</a:t>
            </a:r>
            <a:r>
              <a:rPr lang="zh-CN" altLang="en-US" sz="3600">
                <a:solidFill>
                  <a:srgbClr val="CC3300"/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3600">
                <a:solidFill>
                  <a:srgbClr val="CC3300"/>
                </a:solidFill>
              </a:rPr>
              <a:t> 色差 </a:t>
            </a:r>
            <a:r>
              <a:rPr lang="zh-CN" altLang="en-US">
                <a:solidFill>
                  <a:srgbClr val="CC3300"/>
                </a:solidFill>
              </a:rPr>
              <a:t>（</a:t>
            </a:r>
            <a:r>
              <a:rPr lang="en-US" altLang="zh-CN">
                <a:solidFill>
                  <a:srgbClr val="CC3300"/>
                </a:solidFill>
              </a:rPr>
              <a:t>Chromatism</a:t>
            </a:r>
            <a:r>
              <a:rPr lang="zh-CN" altLang="en-US">
                <a:solidFill>
                  <a:srgbClr val="CC3300"/>
                </a:solidFill>
              </a:rPr>
              <a:t>）</a:t>
            </a:r>
          </a:p>
        </p:txBody>
      </p:sp>
      <p:sp>
        <p:nvSpPr>
          <p:cNvPr id="67588" name="Oval 5"/>
          <p:cNvSpPr>
            <a:spLocks noChangeArrowheads="1"/>
          </p:cNvSpPr>
          <p:nvPr/>
        </p:nvSpPr>
        <p:spPr bwMode="auto">
          <a:xfrm>
            <a:off x="4481513" y="1916113"/>
            <a:ext cx="238125" cy="2951162"/>
          </a:xfrm>
          <a:prstGeom prst="ellipse">
            <a:avLst/>
          </a:prstGeom>
          <a:solidFill>
            <a:srgbClr val="969696"/>
          </a:solidFill>
          <a:ln w="57150">
            <a:solidFill>
              <a:srgbClr val="969696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7"/>
          <p:cNvSpPr txBox="1">
            <a:spLocks noChangeArrowheads="1"/>
          </p:cNvSpPr>
          <p:nvPr/>
        </p:nvSpPr>
        <p:spPr bwMode="auto">
          <a:xfrm>
            <a:off x="323850" y="1196975"/>
            <a:ext cx="8424863" cy="153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5000"/>
              </a:lnSpc>
            </a:pPr>
            <a:r>
              <a:rPr lang="zh-CN" altLang="en-US"/>
              <a:t>理想像：在近轴近似下，每个物点的像是理想</a:t>
            </a:r>
          </a:p>
          <a:p>
            <a:pPr algn="just" eaLnBrk="1" hangingPunct="1">
              <a:lnSpc>
                <a:spcPct val="105000"/>
              </a:lnSpc>
            </a:pPr>
            <a:r>
              <a:rPr lang="zh-CN" altLang="en-US"/>
              <a:t>                的，从一给定物点发出的所有光线交于</a:t>
            </a:r>
          </a:p>
          <a:p>
            <a:pPr algn="just" eaLnBrk="1" hangingPunct="1">
              <a:lnSpc>
                <a:spcPct val="105000"/>
              </a:lnSpc>
            </a:pPr>
            <a:r>
              <a:rPr lang="zh-CN" altLang="en-US"/>
              <a:t>                一点，即像点。这种像称为理想像。</a:t>
            </a:r>
          </a:p>
        </p:txBody>
      </p:sp>
      <p:sp>
        <p:nvSpPr>
          <p:cNvPr id="4099" name="Text Box 8"/>
          <p:cNvSpPr txBox="1">
            <a:spLocks noChangeArrowheads="1"/>
          </p:cNvSpPr>
          <p:nvPr/>
        </p:nvSpPr>
        <p:spPr bwMode="auto">
          <a:xfrm>
            <a:off x="395288" y="476250"/>
            <a:ext cx="43211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dirty="0">
                <a:solidFill>
                  <a:srgbClr val="CC3300"/>
                </a:solidFill>
              </a:rPr>
              <a:t>像差的基本概念</a:t>
            </a:r>
          </a:p>
        </p:txBody>
      </p:sp>
      <p:sp>
        <p:nvSpPr>
          <p:cNvPr id="4100" name="Rectangle 21"/>
          <p:cNvSpPr>
            <a:spLocks noChangeArrowheads="1"/>
          </p:cNvSpPr>
          <p:nvPr/>
        </p:nvSpPr>
        <p:spPr bwMode="auto">
          <a:xfrm>
            <a:off x="0" y="33575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101" name="Rectangle 23"/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102" name="AutoShape 33"/>
          <p:cNvSpPr>
            <a:spLocks noChangeArrowheads="1"/>
          </p:cNvSpPr>
          <p:nvPr/>
        </p:nvSpPr>
        <p:spPr bwMode="auto">
          <a:xfrm>
            <a:off x="449263" y="4170363"/>
            <a:ext cx="1817687" cy="55245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103" name="Text Box 24"/>
          <p:cNvSpPr txBox="1">
            <a:spLocks noChangeArrowheads="1"/>
          </p:cNvSpPr>
          <p:nvPr/>
        </p:nvSpPr>
        <p:spPr bwMode="auto">
          <a:xfrm>
            <a:off x="466725" y="4149725"/>
            <a:ext cx="2017713" cy="549275"/>
          </a:xfrm>
          <a:prstGeom prst="rect">
            <a:avLst/>
          </a:prstGeom>
          <a:solidFill>
            <a:srgbClr val="D5FFFF"/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近轴条件</a:t>
            </a:r>
          </a:p>
        </p:txBody>
      </p:sp>
      <p:sp>
        <p:nvSpPr>
          <p:cNvPr id="4104" name="Rectangle 26"/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4105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9361690"/>
              </p:ext>
            </p:extLst>
          </p:nvPr>
        </p:nvGraphicFramePr>
        <p:xfrm>
          <a:off x="2484438" y="4208463"/>
          <a:ext cx="16573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9" name="Equation" r:id="rId3" imgW="558720" imgH="177480" progId="Equation.DSMT4">
                  <p:embed/>
                </p:oleObj>
              </mc:Choice>
              <mc:Fallback>
                <p:oleObj name="Equation" r:id="rId3" imgW="558720" imgH="177480" progId="Equation.DSMT4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4208463"/>
                        <a:ext cx="165735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6" name="Text Box 27"/>
          <p:cNvSpPr txBox="1">
            <a:spLocks noChangeArrowheads="1"/>
          </p:cNvSpPr>
          <p:nvPr/>
        </p:nvSpPr>
        <p:spPr bwMode="auto">
          <a:xfrm>
            <a:off x="2378075" y="4899025"/>
            <a:ext cx="65151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CC3300"/>
                </a:solidFill>
              </a:rPr>
              <a:t>球面</a:t>
            </a:r>
            <a:r>
              <a:rPr lang="zh-CN" altLang="en-US"/>
              <a:t>系统在</a:t>
            </a:r>
            <a:r>
              <a:rPr lang="zh-CN" altLang="en-US">
                <a:solidFill>
                  <a:srgbClr val="CC3300"/>
                </a:solidFill>
              </a:rPr>
              <a:t>近轴条件</a:t>
            </a:r>
            <a:r>
              <a:rPr lang="zh-CN" altLang="en-US"/>
              <a:t>下可以</a:t>
            </a:r>
            <a:r>
              <a:rPr lang="zh-CN" altLang="en-US">
                <a:solidFill>
                  <a:srgbClr val="CC3300"/>
                </a:solidFill>
              </a:rPr>
              <a:t>理想成像</a:t>
            </a:r>
          </a:p>
        </p:txBody>
      </p:sp>
      <p:grpSp>
        <p:nvGrpSpPr>
          <p:cNvPr id="4107" name="Group 38"/>
          <p:cNvGrpSpPr>
            <a:grpSpLocks/>
          </p:cNvGrpSpPr>
          <p:nvPr/>
        </p:nvGrpSpPr>
        <p:grpSpPr bwMode="auto">
          <a:xfrm>
            <a:off x="6084888" y="5907088"/>
            <a:ext cx="2846387" cy="588962"/>
            <a:chOff x="3491" y="3740"/>
            <a:chExt cx="1612" cy="371"/>
          </a:xfrm>
        </p:grpSpPr>
        <p:sp>
          <p:nvSpPr>
            <p:cNvPr id="4127" name="AutoShape 36"/>
            <p:cNvSpPr>
              <a:spLocks noChangeArrowheads="1"/>
            </p:cNvSpPr>
            <p:nvPr/>
          </p:nvSpPr>
          <p:spPr bwMode="auto">
            <a:xfrm>
              <a:off x="3515" y="3748"/>
              <a:ext cx="1588" cy="363"/>
            </a:xfrm>
            <a:prstGeom prst="roundRect">
              <a:avLst>
                <a:gd name="adj" fmla="val 16667"/>
              </a:avLst>
            </a:prstGeom>
            <a:solidFill>
              <a:srgbClr val="D5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128" name="Text Box 28"/>
            <p:cNvSpPr txBox="1">
              <a:spLocks noChangeArrowheads="1"/>
            </p:cNvSpPr>
            <p:nvPr/>
          </p:nvSpPr>
          <p:spPr bwMode="auto">
            <a:xfrm>
              <a:off x="3491" y="3740"/>
              <a:ext cx="1562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dirty="0"/>
                <a:t>物像一一对应</a:t>
              </a:r>
            </a:p>
          </p:txBody>
        </p:sp>
      </p:grpSp>
      <p:sp>
        <p:nvSpPr>
          <p:cNvPr id="4108" name="Rectangle 30"/>
          <p:cNvSpPr>
            <a:spLocks noChangeArrowheads="1"/>
          </p:cNvSpPr>
          <p:nvPr/>
        </p:nvSpPr>
        <p:spPr bwMode="auto">
          <a:xfrm>
            <a:off x="0" y="33480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4109" name="Group 34"/>
          <p:cNvGrpSpPr>
            <a:grpSpLocks/>
          </p:cNvGrpSpPr>
          <p:nvPr/>
        </p:nvGrpSpPr>
        <p:grpSpPr bwMode="auto">
          <a:xfrm>
            <a:off x="1331913" y="2781300"/>
            <a:ext cx="6119812" cy="1439863"/>
            <a:chOff x="703" y="1896"/>
            <a:chExt cx="4173" cy="1211"/>
          </a:xfrm>
        </p:grpSpPr>
        <p:sp>
          <p:nvSpPr>
            <p:cNvPr id="4113" name="Line 10"/>
            <p:cNvSpPr>
              <a:spLocks noChangeShapeType="1"/>
            </p:cNvSpPr>
            <p:nvPr/>
          </p:nvSpPr>
          <p:spPr bwMode="auto">
            <a:xfrm>
              <a:off x="703" y="2504"/>
              <a:ext cx="41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4" name="Line 12"/>
            <p:cNvSpPr>
              <a:spLocks noChangeShapeType="1"/>
            </p:cNvSpPr>
            <p:nvPr/>
          </p:nvSpPr>
          <p:spPr bwMode="auto">
            <a:xfrm flipV="1">
              <a:off x="884" y="2187"/>
              <a:ext cx="1678" cy="317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5" name="Line 13"/>
            <p:cNvSpPr>
              <a:spLocks noChangeShapeType="1"/>
            </p:cNvSpPr>
            <p:nvPr/>
          </p:nvSpPr>
          <p:spPr bwMode="auto">
            <a:xfrm>
              <a:off x="2608" y="2141"/>
              <a:ext cx="1860" cy="363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6" name="Oval 11"/>
            <p:cNvSpPr>
              <a:spLocks noChangeArrowheads="1"/>
            </p:cNvSpPr>
            <p:nvPr/>
          </p:nvSpPr>
          <p:spPr bwMode="auto">
            <a:xfrm>
              <a:off x="2562" y="1896"/>
              <a:ext cx="227" cy="1211"/>
            </a:xfrm>
            <a:prstGeom prst="ellipse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117" name="Oval 14"/>
            <p:cNvSpPr>
              <a:spLocks noChangeArrowheads="1"/>
            </p:cNvSpPr>
            <p:nvPr/>
          </p:nvSpPr>
          <p:spPr bwMode="auto">
            <a:xfrm>
              <a:off x="868" y="2454"/>
              <a:ext cx="91" cy="9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118" name="Oval 15"/>
            <p:cNvSpPr>
              <a:spLocks noChangeArrowheads="1"/>
            </p:cNvSpPr>
            <p:nvPr/>
          </p:nvSpPr>
          <p:spPr bwMode="auto">
            <a:xfrm>
              <a:off x="4401" y="2462"/>
              <a:ext cx="91" cy="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119" name="Line 16"/>
            <p:cNvSpPr>
              <a:spLocks noChangeShapeType="1"/>
            </p:cNvSpPr>
            <p:nvPr/>
          </p:nvSpPr>
          <p:spPr bwMode="auto">
            <a:xfrm flipV="1">
              <a:off x="1554" y="2315"/>
              <a:ext cx="328" cy="59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0" name="Line 17"/>
            <p:cNvSpPr>
              <a:spLocks noChangeShapeType="1"/>
            </p:cNvSpPr>
            <p:nvPr/>
          </p:nvSpPr>
          <p:spPr bwMode="auto">
            <a:xfrm>
              <a:off x="3379" y="2286"/>
              <a:ext cx="317" cy="61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1" name="Arc 18"/>
            <p:cNvSpPr>
              <a:spLocks/>
            </p:cNvSpPr>
            <p:nvPr/>
          </p:nvSpPr>
          <p:spPr bwMode="auto">
            <a:xfrm rot="17886205" flipV="1">
              <a:off x="1963" y="2333"/>
              <a:ext cx="159" cy="140"/>
            </a:xfrm>
            <a:custGeom>
              <a:avLst/>
              <a:gdLst>
                <a:gd name="T0" fmla="*/ 0 w 21600"/>
                <a:gd name="T1" fmla="*/ 0 h 21600"/>
                <a:gd name="T2" fmla="*/ 159 w 21600"/>
                <a:gd name="T3" fmla="*/ 140 h 21600"/>
                <a:gd name="T4" fmla="*/ 0 w 21600"/>
                <a:gd name="T5" fmla="*/ 14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22" name="Arc 19"/>
            <p:cNvSpPr>
              <a:spLocks/>
            </p:cNvSpPr>
            <p:nvPr/>
          </p:nvSpPr>
          <p:spPr bwMode="auto">
            <a:xfrm rot="3713795" flipH="1" flipV="1">
              <a:off x="3188" y="2320"/>
              <a:ext cx="159" cy="140"/>
            </a:xfrm>
            <a:custGeom>
              <a:avLst/>
              <a:gdLst>
                <a:gd name="T0" fmla="*/ 0 w 21600"/>
                <a:gd name="T1" fmla="*/ 0 h 21600"/>
                <a:gd name="T2" fmla="*/ 159 w 21600"/>
                <a:gd name="T3" fmla="*/ 140 h 21600"/>
                <a:gd name="T4" fmla="*/ 0 w 21600"/>
                <a:gd name="T5" fmla="*/ 14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4123" name="Object 20"/>
            <p:cNvGraphicFramePr>
              <a:graphicFrameLocks noChangeAspect="1"/>
            </p:cNvGraphicFramePr>
            <p:nvPr/>
          </p:nvGraphicFramePr>
          <p:xfrm>
            <a:off x="2154" y="2251"/>
            <a:ext cx="23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00" name="Equation" r:id="rId5" imgW="126835" imgH="139518" progId="Equation.DSMT4">
                    <p:embed/>
                  </p:oleObj>
                </mc:Choice>
                <mc:Fallback>
                  <p:oleObj name="Equation" r:id="rId5" imgW="126835" imgH="139518" progId="Equation.DSMT4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54" y="2251"/>
                          <a:ext cx="236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24" name="Object 22"/>
            <p:cNvGraphicFramePr>
              <a:graphicFrameLocks noChangeAspect="1"/>
            </p:cNvGraphicFramePr>
            <p:nvPr/>
          </p:nvGraphicFramePr>
          <p:xfrm>
            <a:off x="2880" y="2160"/>
            <a:ext cx="324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01" name="Equation" r:id="rId7" imgW="164814" imgH="177492" progId="Equation.DSMT4">
                    <p:embed/>
                  </p:oleObj>
                </mc:Choice>
                <mc:Fallback>
                  <p:oleObj name="Equation" r:id="rId7" imgW="164814" imgH="177492" progId="Equation.DSMT4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0" y="2160"/>
                          <a:ext cx="324" cy="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25" name="Object 29"/>
            <p:cNvGraphicFramePr>
              <a:graphicFrameLocks noChangeAspect="1"/>
            </p:cNvGraphicFramePr>
            <p:nvPr/>
          </p:nvGraphicFramePr>
          <p:xfrm>
            <a:off x="793" y="2069"/>
            <a:ext cx="280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02" name="Equation" r:id="rId9" imgW="139579" imgH="164957" progId="Equation.DSMT4">
                    <p:embed/>
                  </p:oleObj>
                </mc:Choice>
                <mc:Fallback>
                  <p:oleObj name="Equation" r:id="rId9" imgW="139579" imgH="164957" progId="Equation.DSMT4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3" y="2069"/>
                          <a:ext cx="280" cy="3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26" name="Object 31"/>
            <p:cNvGraphicFramePr>
              <a:graphicFrameLocks noChangeAspect="1"/>
            </p:cNvGraphicFramePr>
            <p:nvPr/>
          </p:nvGraphicFramePr>
          <p:xfrm>
            <a:off x="4332" y="2069"/>
            <a:ext cx="317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03" name="Equation" r:id="rId11" imgW="164885" imgH="164885" progId="Equation.DSMT4">
                    <p:embed/>
                  </p:oleObj>
                </mc:Choice>
                <mc:Fallback>
                  <p:oleObj name="Equation" r:id="rId11" imgW="164885" imgH="164885" progId="Equation.DSMT4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2" y="2069"/>
                          <a:ext cx="317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110" name="Text Box 35"/>
          <p:cNvSpPr txBox="1">
            <a:spLocks noChangeArrowheads="1"/>
          </p:cNvSpPr>
          <p:nvPr/>
        </p:nvSpPr>
        <p:spPr bwMode="auto">
          <a:xfrm>
            <a:off x="7504113" y="3302000"/>
            <a:ext cx="354012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z</a:t>
            </a:r>
          </a:p>
        </p:txBody>
      </p:sp>
      <p:sp>
        <p:nvSpPr>
          <p:cNvPr id="4111" name="AutoShape 41"/>
          <p:cNvSpPr>
            <a:spLocks noChangeArrowheads="1"/>
          </p:cNvSpPr>
          <p:nvPr/>
        </p:nvSpPr>
        <p:spPr bwMode="auto">
          <a:xfrm rot="5400000">
            <a:off x="4607719" y="4396581"/>
            <a:ext cx="504825" cy="576263"/>
          </a:xfrm>
          <a:custGeom>
            <a:avLst/>
            <a:gdLst>
              <a:gd name="T0" fmla="*/ 353518 w 21600"/>
              <a:gd name="T1" fmla="*/ 0 h 21600"/>
              <a:gd name="T2" fmla="*/ 353518 w 21600"/>
              <a:gd name="T3" fmla="*/ 324361 h 21600"/>
              <a:gd name="T4" fmla="*/ 75654 w 21600"/>
              <a:gd name="T5" fmla="*/ 576263 h 21600"/>
              <a:gd name="T6" fmla="*/ 504825 w 21600"/>
              <a:gd name="T7" fmla="*/ 162181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12" name="AutoShape 42"/>
          <p:cNvSpPr>
            <a:spLocks noChangeArrowheads="1"/>
          </p:cNvSpPr>
          <p:nvPr/>
        </p:nvSpPr>
        <p:spPr bwMode="auto">
          <a:xfrm>
            <a:off x="7537450" y="5470525"/>
            <a:ext cx="287338" cy="360363"/>
          </a:xfrm>
          <a:prstGeom prst="downArrow">
            <a:avLst>
              <a:gd name="adj1" fmla="val 50000"/>
              <a:gd name="adj2" fmla="val 31354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 bwMode="auto">
          <a:xfrm>
            <a:off x="466725" y="1117600"/>
            <a:ext cx="3339217" cy="0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ext Box 6"/>
          <p:cNvSpPr txBox="1">
            <a:spLocks noChangeArrowheads="1"/>
          </p:cNvSpPr>
          <p:nvPr/>
        </p:nvSpPr>
        <p:spPr bwMode="auto">
          <a:xfrm>
            <a:off x="1403350" y="476250"/>
            <a:ext cx="52197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>
                <a:solidFill>
                  <a:srgbClr val="CC3300"/>
                </a:solidFill>
                <a:latin typeface="宋体" panose="02010600030101010101" pitchFamily="2" charset="-122"/>
              </a:rPr>
              <a:t>二</a:t>
            </a:r>
            <a:r>
              <a:rPr lang="zh-CN" altLang="en-US">
                <a:solidFill>
                  <a:srgbClr val="CC3300"/>
                </a:solidFill>
              </a:rPr>
              <a:t>、</a:t>
            </a:r>
            <a:r>
              <a:rPr lang="zh-CN" altLang="en-US" sz="3600">
                <a:solidFill>
                  <a:srgbClr val="CC3300"/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3600">
                <a:solidFill>
                  <a:srgbClr val="CC3300"/>
                </a:solidFill>
              </a:rPr>
              <a:t> 色差 </a:t>
            </a:r>
            <a:r>
              <a:rPr lang="zh-CN" altLang="en-US">
                <a:solidFill>
                  <a:srgbClr val="CC3300"/>
                </a:solidFill>
              </a:rPr>
              <a:t>（</a:t>
            </a:r>
            <a:r>
              <a:rPr lang="en-US" altLang="zh-CN">
                <a:solidFill>
                  <a:srgbClr val="CC3300"/>
                </a:solidFill>
              </a:rPr>
              <a:t>Chromatism</a:t>
            </a:r>
            <a:r>
              <a:rPr lang="zh-CN" altLang="en-US">
                <a:solidFill>
                  <a:srgbClr val="CC3300"/>
                </a:solidFill>
              </a:rPr>
              <a:t>）</a:t>
            </a:r>
          </a:p>
        </p:txBody>
      </p:sp>
      <p:pic>
        <p:nvPicPr>
          <p:cNvPr id="6861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060575"/>
            <a:ext cx="7777163" cy="4003675"/>
          </a:xfrm>
          <a:prstGeom prst="rect">
            <a:avLst/>
          </a:prstGeom>
          <a:noFill/>
          <a:ln w="9525">
            <a:solidFill>
              <a:srgbClr val="EAEAE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 Box 9"/>
          <p:cNvSpPr txBox="1">
            <a:spLocks noChangeArrowheads="1"/>
          </p:cNvSpPr>
          <p:nvPr/>
        </p:nvSpPr>
        <p:spPr bwMode="auto">
          <a:xfrm>
            <a:off x="255588" y="541338"/>
            <a:ext cx="29368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>
                <a:solidFill>
                  <a:srgbClr val="CC3300"/>
                </a:solidFill>
              </a:rPr>
              <a:t>色差的定义：</a:t>
            </a:r>
          </a:p>
        </p:txBody>
      </p:sp>
      <p:sp>
        <p:nvSpPr>
          <p:cNvPr id="69635" name="Text Box 10"/>
          <p:cNvSpPr txBox="1">
            <a:spLocks noChangeArrowheads="1"/>
          </p:cNvSpPr>
          <p:nvPr/>
        </p:nvSpPr>
        <p:spPr bwMode="auto">
          <a:xfrm>
            <a:off x="323850" y="1412875"/>
            <a:ext cx="8497888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色差：同一透镜对不同波长的单色光有不同的折射率，因而不同色光有不同的焦距，从物点发出的不同色光不能在同一点成像，不同色光的光路差别引起的像差称为色差。</a:t>
            </a:r>
          </a:p>
        </p:txBody>
      </p:sp>
      <p:sp>
        <p:nvSpPr>
          <p:cNvPr id="69636" name="Text Box 12"/>
          <p:cNvSpPr txBox="1">
            <a:spLocks noChangeArrowheads="1"/>
          </p:cNvSpPr>
          <p:nvPr/>
        </p:nvSpPr>
        <p:spPr bwMode="auto">
          <a:xfrm>
            <a:off x="395288" y="3759200"/>
            <a:ext cx="381386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dirty="0" smtClean="0">
                <a:solidFill>
                  <a:srgbClr val="CC3300"/>
                </a:solidFill>
              </a:rPr>
              <a:t>消除</a:t>
            </a:r>
            <a:r>
              <a:rPr lang="zh-CN" altLang="en-US" sz="3600" dirty="0">
                <a:solidFill>
                  <a:srgbClr val="CC3300"/>
                </a:solidFill>
              </a:rPr>
              <a:t>色差</a:t>
            </a:r>
            <a:r>
              <a:rPr lang="zh-CN" altLang="en-US" sz="3600" dirty="0" smtClean="0">
                <a:solidFill>
                  <a:srgbClr val="CC3300"/>
                </a:solidFill>
              </a:rPr>
              <a:t>的</a:t>
            </a:r>
            <a:r>
              <a:rPr lang="zh-CN" altLang="en-US" sz="3600" dirty="0">
                <a:solidFill>
                  <a:srgbClr val="CC3300"/>
                </a:solidFill>
              </a:rPr>
              <a:t>方法</a:t>
            </a:r>
            <a:r>
              <a:rPr lang="zh-CN" altLang="en-US" dirty="0">
                <a:solidFill>
                  <a:srgbClr val="CC3300"/>
                </a:solidFill>
              </a:rPr>
              <a:t>：</a:t>
            </a:r>
          </a:p>
        </p:txBody>
      </p:sp>
      <p:sp>
        <p:nvSpPr>
          <p:cNvPr id="69637" name="Text Box 13"/>
          <p:cNvSpPr txBox="1">
            <a:spLocks noChangeArrowheads="1"/>
          </p:cNvSpPr>
          <p:nvPr/>
        </p:nvSpPr>
        <p:spPr bwMode="auto">
          <a:xfrm>
            <a:off x="195263" y="4464050"/>
            <a:ext cx="8820150" cy="123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buClr>
                <a:srgbClr val="CC3300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/>
              <a:t>  </a:t>
            </a:r>
            <a:r>
              <a:rPr lang="zh-CN" altLang="en-US"/>
              <a:t>把不同材料的正负透镜胶合起来；</a:t>
            </a:r>
          </a:p>
          <a:p>
            <a:pPr eaLnBrk="1" hangingPunct="1">
              <a:lnSpc>
                <a:spcPct val="125000"/>
              </a:lnSpc>
              <a:buClr>
                <a:srgbClr val="CC3300"/>
              </a:buClr>
              <a:buSzPct val="75000"/>
              <a:buFont typeface="Wingdings" panose="05000000000000000000" pitchFamily="2" charset="2"/>
              <a:buChar char="v"/>
            </a:pPr>
            <a:r>
              <a:rPr lang="zh-CN" altLang="en-US"/>
              <a:t>  把相同材料的透镜相隔适当距离放置。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zh-CN" altLang="en-US" sz="4000" smtClean="0">
                <a:latin typeface="Times New Roman" panose="02020603050405020304" pitchFamily="18" charset="0"/>
              </a:rPr>
              <a:t>色差（</a:t>
            </a:r>
            <a:r>
              <a:rPr lang="en-US" altLang="zh-CN" sz="4000" smtClean="0">
                <a:latin typeface="Times New Roman" panose="02020603050405020304" pitchFamily="18" charset="0"/>
              </a:rPr>
              <a:t>Chromatism</a:t>
            </a:r>
            <a:r>
              <a:rPr lang="zh-CN" altLang="en-US" sz="4000" smtClean="0">
                <a:latin typeface="Times New Roman" panose="02020603050405020304" pitchFamily="18" charset="0"/>
              </a:rPr>
              <a:t>）</a:t>
            </a:r>
          </a:p>
        </p:txBody>
      </p:sp>
      <p:pic>
        <p:nvPicPr>
          <p:cNvPr id="70659" name="Picture 3" descr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484313"/>
            <a:ext cx="7343775" cy="490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 Box 4"/>
          <p:cNvSpPr txBox="1">
            <a:spLocks noChangeArrowheads="1"/>
          </p:cNvSpPr>
          <p:nvPr/>
        </p:nvSpPr>
        <p:spPr bwMode="auto">
          <a:xfrm>
            <a:off x="539440" y="3140960"/>
            <a:ext cx="789305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800" i="1" dirty="0">
                <a:solidFill>
                  <a:srgbClr val="CC3300"/>
                </a:solidFill>
              </a:rPr>
              <a:t>Thank you for your attention !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361298" y="2132820"/>
            <a:ext cx="2249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THE END</a:t>
            </a:r>
            <a:endParaRPr lang="zh-CN" altLang="en-US" sz="3600" dirty="0"/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1475570" y="2455985"/>
            <a:ext cx="1525678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直接连接符 5"/>
          <p:cNvCxnSpPr/>
          <p:nvPr/>
        </p:nvCxnSpPr>
        <p:spPr bwMode="auto">
          <a:xfrm>
            <a:off x="5868180" y="2455985"/>
            <a:ext cx="1525678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1671638" y="2127250"/>
            <a:ext cx="18415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5123" name="Text Box 4"/>
          <p:cNvSpPr txBox="1">
            <a:spLocks noChangeArrowheads="1"/>
          </p:cNvSpPr>
          <p:nvPr/>
        </p:nvSpPr>
        <p:spPr bwMode="auto">
          <a:xfrm>
            <a:off x="323850" y="549275"/>
            <a:ext cx="41036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>
                <a:solidFill>
                  <a:srgbClr val="CC3300"/>
                </a:solidFill>
              </a:rPr>
              <a:t>像差的基本概念</a:t>
            </a:r>
          </a:p>
        </p:txBody>
      </p:sp>
      <p:sp>
        <p:nvSpPr>
          <p:cNvPr id="5124" name="Text Box 6"/>
          <p:cNvSpPr txBox="1">
            <a:spLocks noChangeArrowheads="1"/>
          </p:cNvSpPr>
          <p:nvPr/>
        </p:nvSpPr>
        <p:spPr bwMode="auto">
          <a:xfrm>
            <a:off x="323850" y="1557338"/>
            <a:ext cx="8655050" cy="149225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如果成像系统：</a:t>
            </a:r>
          </a:p>
          <a:p>
            <a:pPr eaLnBrk="1" hangingPunct="1"/>
            <a:r>
              <a:rPr lang="zh-CN" altLang="en-US"/>
              <a:t>           </a:t>
            </a:r>
            <a:r>
              <a:rPr lang="en-US" altLang="zh-CN"/>
              <a:t>1)  </a:t>
            </a:r>
            <a:r>
              <a:rPr lang="zh-CN" altLang="en-US"/>
              <a:t>不能将一个物点唯一地变换成一个像点；</a:t>
            </a:r>
          </a:p>
          <a:p>
            <a:pPr eaLnBrk="1" hangingPunct="1"/>
            <a:r>
              <a:rPr lang="zh-CN" altLang="en-US"/>
              <a:t>或者   </a:t>
            </a:r>
            <a:r>
              <a:rPr lang="en-US" altLang="zh-CN"/>
              <a:t>2)  </a:t>
            </a:r>
            <a:r>
              <a:rPr lang="zh-CN" altLang="en-US"/>
              <a:t>物像平面上各点的线放大率不同 。</a:t>
            </a:r>
          </a:p>
        </p:txBody>
      </p:sp>
      <p:sp>
        <p:nvSpPr>
          <p:cNvPr id="5125" name="AutoShape 7"/>
          <p:cNvSpPr>
            <a:spLocks noChangeArrowheads="1"/>
          </p:cNvSpPr>
          <p:nvPr/>
        </p:nvSpPr>
        <p:spPr bwMode="auto">
          <a:xfrm>
            <a:off x="827088" y="3357563"/>
            <a:ext cx="431800" cy="1008062"/>
          </a:xfrm>
          <a:prstGeom prst="downArrow">
            <a:avLst>
              <a:gd name="adj1" fmla="val 50000"/>
              <a:gd name="adj2" fmla="val 58364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26" name="AutoShape 9"/>
          <p:cNvSpPr>
            <a:spLocks noChangeArrowheads="1"/>
          </p:cNvSpPr>
          <p:nvPr/>
        </p:nvSpPr>
        <p:spPr bwMode="auto">
          <a:xfrm>
            <a:off x="539750" y="4602163"/>
            <a:ext cx="1081088" cy="574675"/>
          </a:xfrm>
          <a:prstGeom prst="roundRect">
            <a:avLst>
              <a:gd name="adj" fmla="val 16667"/>
            </a:avLst>
          </a:prstGeom>
          <a:solidFill>
            <a:srgbClr val="D5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27" name="Text Box 8"/>
          <p:cNvSpPr txBox="1">
            <a:spLocks noChangeArrowheads="1"/>
          </p:cNvSpPr>
          <p:nvPr/>
        </p:nvSpPr>
        <p:spPr bwMode="auto">
          <a:xfrm>
            <a:off x="611188" y="4576763"/>
            <a:ext cx="1081087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像差</a:t>
            </a:r>
          </a:p>
        </p:txBody>
      </p:sp>
      <p:sp>
        <p:nvSpPr>
          <p:cNvPr id="5128" name="Text Box 10"/>
          <p:cNvSpPr txBox="1">
            <a:spLocks noChangeArrowheads="1"/>
          </p:cNvSpPr>
          <p:nvPr/>
        </p:nvSpPr>
        <p:spPr bwMode="auto">
          <a:xfrm>
            <a:off x="1908175" y="4238625"/>
            <a:ext cx="6877050" cy="132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5000"/>
              </a:lnSpc>
              <a:buClr>
                <a:srgbClr val="CC3300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/>
              <a:t> </a:t>
            </a:r>
            <a:r>
              <a:rPr lang="zh-CN" altLang="en-US"/>
              <a:t>单色像差  </a:t>
            </a:r>
            <a:r>
              <a:rPr lang="en-US" altLang="zh-CN"/>
              <a:t>(monochromatic aberration) </a:t>
            </a:r>
          </a:p>
          <a:p>
            <a:pPr eaLnBrk="1" hangingPunct="1">
              <a:lnSpc>
                <a:spcPct val="135000"/>
              </a:lnSpc>
              <a:buClr>
                <a:srgbClr val="CC3300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/>
              <a:t> </a:t>
            </a:r>
            <a:r>
              <a:rPr lang="zh-CN" altLang="en-US"/>
              <a:t>色差 </a:t>
            </a:r>
            <a:r>
              <a:rPr lang="en-US" altLang="zh-CN"/>
              <a:t>(chromatic aberration)</a:t>
            </a:r>
          </a:p>
        </p:txBody>
      </p:sp>
      <p:sp>
        <p:nvSpPr>
          <p:cNvPr id="5129" name="AutoShape 12"/>
          <p:cNvSpPr>
            <a:spLocks/>
          </p:cNvSpPr>
          <p:nvPr/>
        </p:nvSpPr>
        <p:spPr bwMode="auto">
          <a:xfrm>
            <a:off x="1763713" y="4525963"/>
            <a:ext cx="215900" cy="863600"/>
          </a:xfrm>
          <a:prstGeom prst="leftBrace">
            <a:avLst>
              <a:gd name="adj1" fmla="val 33333"/>
              <a:gd name="adj2" fmla="val 50000"/>
            </a:avLst>
          </a:prstGeom>
          <a:noFill/>
          <a:ln w="381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368663" y="1196690"/>
            <a:ext cx="3339217" cy="0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320708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0" y="320708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0" y="323089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49" name="Rectangle 6"/>
          <p:cNvSpPr>
            <a:spLocks noChangeArrowheads="1"/>
          </p:cNvSpPr>
          <p:nvPr/>
        </p:nvSpPr>
        <p:spPr bwMode="auto">
          <a:xfrm>
            <a:off x="0" y="320708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50" name="Rectangle 7"/>
          <p:cNvSpPr>
            <a:spLocks noChangeArrowheads="1"/>
          </p:cNvSpPr>
          <p:nvPr/>
        </p:nvSpPr>
        <p:spPr bwMode="auto">
          <a:xfrm>
            <a:off x="467430" y="5683483"/>
            <a:ext cx="8388530" cy="52322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  <a:ln w="9525">
            <a:solidFill>
              <a:srgbClr val="00B0F0"/>
            </a:solidFill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dirty="0"/>
              <a:t>这就是光线</a:t>
            </a:r>
            <a:r>
              <a:rPr kumimoji="1" lang="zh-CN" altLang="en-US" sz="28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哈密顿函数</a:t>
            </a:r>
            <a:r>
              <a:rPr kumimoji="1" lang="zh-CN" altLang="en-US" sz="2800" dirty="0" smtClean="0"/>
              <a:t>表达式</a:t>
            </a:r>
            <a:r>
              <a:rPr kumimoji="1" lang="zh-CN" altLang="en-US" sz="2800" dirty="0"/>
              <a:t>，它代表光线的</a:t>
            </a:r>
            <a:r>
              <a:rPr kumimoji="1"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能量</a:t>
            </a:r>
            <a:r>
              <a:rPr kumimoji="1" lang="zh-CN" altLang="en-US" sz="2800" dirty="0"/>
              <a:t>。</a:t>
            </a:r>
            <a:r>
              <a:rPr kumimoji="1" lang="zh-CN" altLang="en-US" sz="2800" dirty="0">
                <a:solidFill>
                  <a:schemeClr val="tx1"/>
                </a:solidFill>
              </a:rPr>
              <a:t> </a:t>
            </a:r>
          </a:p>
        </p:txBody>
      </p:sp>
      <p:graphicFrame>
        <p:nvGraphicFramePr>
          <p:cNvPr id="6151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9213099"/>
              </p:ext>
            </p:extLst>
          </p:nvPr>
        </p:nvGraphicFramePr>
        <p:xfrm>
          <a:off x="1727993" y="1628750"/>
          <a:ext cx="5106337" cy="1224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0" name="Equation" r:id="rId3" imgW="1409700" imgH="457200" progId="Equation.DSMT4">
                  <p:embed/>
                </p:oleObj>
              </mc:Choice>
              <mc:Fallback>
                <p:oleObj name="Equation" r:id="rId3" imgW="1409700" imgH="4572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7993" y="1628750"/>
                        <a:ext cx="5106337" cy="1224170"/>
                      </a:xfrm>
                      <a:prstGeom prst="rect">
                        <a:avLst/>
                      </a:prstGeom>
                      <a:solidFill>
                        <a:srgbClr val="D5FFFF"/>
                      </a:solidFill>
                      <a:ln w="12700">
                        <a:solidFill>
                          <a:srgbClr val="00B0F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2" name="Text Box 9"/>
          <p:cNvSpPr txBox="1">
            <a:spLocks noChangeArrowheads="1"/>
          </p:cNvSpPr>
          <p:nvPr/>
        </p:nvSpPr>
        <p:spPr bwMode="auto">
          <a:xfrm>
            <a:off x="290043" y="849909"/>
            <a:ext cx="557075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Tahoma" panose="020B0604030504040204" pitchFamily="34" charset="0"/>
                <a:ea typeface="华文新魏" panose="02010800040101010101" pitchFamily="2" charset="-122"/>
              </a:rPr>
              <a:t>对旋转对称系统</a:t>
            </a:r>
            <a:r>
              <a:rPr lang="en-US" altLang="en-US" dirty="0">
                <a:latin typeface="Tahoma" panose="020B0604030504040204" pitchFamily="34" charset="0"/>
                <a:ea typeface="华文新魏" panose="02010800040101010101" pitchFamily="2" charset="-122"/>
              </a:rPr>
              <a:t>，</a:t>
            </a:r>
            <a:r>
              <a:rPr lang="zh-CN" altLang="en-US" dirty="0" smtClean="0">
                <a:latin typeface="Tahoma" panose="020B0604030504040204" pitchFamily="34" charset="0"/>
                <a:ea typeface="华文新魏" panose="02010800040101010101" pitchFamily="2" charset="-122"/>
              </a:rPr>
              <a:t>哈密顿</a:t>
            </a:r>
            <a:r>
              <a:rPr lang="zh-CN" altLang="en-US" dirty="0">
                <a:latin typeface="Tahoma" panose="020B0604030504040204" pitchFamily="34" charset="0"/>
                <a:ea typeface="华文新魏" panose="02010800040101010101" pitchFamily="2" charset="-122"/>
              </a:rPr>
              <a:t>函数</a:t>
            </a:r>
            <a:r>
              <a:rPr lang="zh-CN" altLang="en-US" dirty="0" smtClean="0">
                <a:latin typeface="Tahoma" panose="020B0604030504040204" pitchFamily="34" charset="0"/>
                <a:ea typeface="华文新魏" panose="02010800040101010101" pitchFamily="2" charset="-122"/>
              </a:rPr>
              <a:t>由</a:t>
            </a:r>
            <a:endParaRPr lang="zh-CN" altLang="en-US" dirty="0">
              <a:latin typeface="Tahoma" panose="020B0604030504040204" pitchFamily="34" charset="0"/>
              <a:ea typeface="华文新魏" panose="02010800040101010101" pitchFamily="2" charset="-122"/>
            </a:endParaRPr>
          </a:p>
        </p:txBody>
      </p:sp>
      <p:sp>
        <p:nvSpPr>
          <p:cNvPr id="6153" name="Text Box 10"/>
          <p:cNvSpPr txBox="1">
            <a:spLocks noChangeArrowheads="1"/>
          </p:cNvSpPr>
          <p:nvPr/>
        </p:nvSpPr>
        <p:spPr bwMode="auto">
          <a:xfrm>
            <a:off x="395288" y="3177362"/>
            <a:ext cx="208915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Tahoma" panose="020B0604030504040204" pitchFamily="34" charset="0"/>
                <a:ea typeface="华文新魏" panose="02010800040101010101" pitchFamily="2" charset="-122"/>
              </a:rPr>
              <a:t>给出，式中</a:t>
            </a:r>
          </a:p>
        </p:txBody>
      </p:sp>
      <p:graphicFrame>
        <p:nvGraphicFramePr>
          <p:cNvPr id="6154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714704"/>
              </p:ext>
            </p:extLst>
          </p:nvPr>
        </p:nvGraphicFramePr>
        <p:xfrm>
          <a:off x="2627313" y="3177362"/>
          <a:ext cx="525780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1" name="Equation" r:id="rId5" imgW="2438400" imgH="254000" progId="Equation.DSMT4">
                  <p:embed/>
                </p:oleObj>
              </mc:Choice>
              <mc:Fallback>
                <p:oleObj name="Equation" r:id="rId5" imgW="2438400" imgH="2540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3177362"/>
                        <a:ext cx="5257800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5" name="Text Box 12"/>
          <p:cNvSpPr txBox="1">
            <a:spLocks noChangeArrowheads="1"/>
          </p:cNvSpPr>
          <p:nvPr/>
        </p:nvSpPr>
        <p:spPr bwMode="auto">
          <a:xfrm>
            <a:off x="323850" y="3664984"/>
            <a:ext cx="8353425" cy="1780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5000"/>
              </a:lnSpc>
            </a:pPr>
            <a:r>
              <a:rPr lang="zh-CN" altLang="en-US" dirty="0">
                <a:latin typeface="Tahoma" panose="020B0604030504040204" pitchFamily="34" charset="0"/>
                <a:ea typeface="华文新魏" panose="02010800040101010101" pitchFamily="2" charset="-122"/>
              </a:rPr>
              <a:t>表示光线上任一点的位置坐标，而</a:t>
            </a:r>
            <a:r>
              <a:rPr lang="en-US" altLang="zh-CN" b="0" dirty="0">
                <a:ea typeface="华文新魏" panose="02010800040101010101" pitchFamily="2" charset="-122"/>
              </a:rPr>
              <a:t>(P,Q</a:t>
            </a:r>
            <a:r>
              <a:rPr lang="en-US" altLang="zh-CN" dirty="0">
                <a:ea typeface="华文新魏" panose="02010800040101010101" pitchFamily="2" charset="-122"/>
              </a:rPr>
              <a:t>)</a:t>
            </a:r>
            <a:r>
              <a:rPr lang="zh-CN" altLang="en-US" dirty="0">
                <a:ea typeface="华文新魏" panose="02010800040101010101" pitchFamily="2" charset="-122"/>
              </a:rPr>
              <a:t>是光线的两个光方向余弦</a:t>
            </a:r>
            <a:r>
              <a:rPr lang="zh-CN" altLang="en-US" dirty="0">
                <a:latin typeface="Tahoma" panose="020B0604030504040204" pitchFamily="34" charset="0"/>
                <a:ea typeface="华文新魏" panose="02010800040101010101" pitchFamily="2" charset="-122"/>
              </a:rPr>
              <a:t>。为了与近轴光线区别开</a:t>
            </a:r>
            <a:r>
              <a:rPr lang="zh-CN" altLang="en-US" dirty="0"/>
              <a:t>，</a:t>
            </a:r>
            <a:r>
              <a:rPr lang="zh-CN" altLang="en-US" dirty="0">
                <a:latin typeface="Tahoma" panose="020B0604030504040204" pitchFamily="34" charset="0"/>
                <a:ea typeface="华文新魏" panose="02010800040101010101" pitchFamily="2" charset="-122"/>
              </a:rPr>
              <a:t>对于一般光线的两个横向坐标用大写。</a:t>
            </a:r>
          </a:p>
        </p:txBody>
      </p:sp>
      <p:sp>
        <p:nvSpPr>
          <p:cNvPr id="6157" name="Text Box 14"/>
          <p:cNvSpPr txBox="1">
            <a:spLocks noChangeArrowheads="1"/>
          </p:cNvSpPr>
          <p:nvPr/>
        </p:nvSpPr>
        <p:spPr bwMode="auto">
          <a:xfrm>
            <a:off x="0" y="-9406"/>
            <a:ext cx="9144000" cy="646331"/>
          </a:xfrm>
          <a:prstGeom prst="rect">
            <a:avLst/>
          </a:prstGeom>
          <a:solidFill>
            <a:srgbClr val="0070C0"/>
          </a:solidFill>
          <a:ln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indent="720000" eaLnBrk="1" hangingPunct="1"/>
            <a:r>
              <a:rPr lang="zh-CN" altLang="en-US" sz="3600" dirty="0" smtClean="0">
                <a:solidFill>
                  <a:schemeClr val="bg1"/>
                </a:solidFill>
              </a:rPr>
              <a:t>单色</a:t>
            </a:r>
            <a:r>
              <a:rPr lang="zh-CN" altLang="en-US" sz="3600" dirty="0">
                <a:solidFill>
                  <a:schemeClr val="bg1"/>
                </a:solidFill>
              </a:rPr>
              <a:t>像差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62.99213"/>
  <p:tag name="OUTPUTDPI" val="1200"/>
  <p:tag name="LATEXADDIN" val="\documentclass{article}&#10;\usepackage{amsmath}&#10;\pagestyle{empty}&#10;\begin{document}&#10;&#10;$\bar{x}$&#10;&#10;&#10;\end{document}"/>
  <p:tag name="IGUANATEXSIZE" val="20"/>
  <p:tag name="IGUANATEXCURSOR" val="89"/>
  <p:tag name="TRANSPARENCY" val="True"/>
  <p:tag name="FILENAME" val=""/>
  <p:tag name="INPUTTYPE" val="0"/>
  <p:tag name="LATEXENGINEID" val="0"/>
  <p:tag name="TEMPFOLDER" val="c:\temp\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8.98764"/>
  <p:tag name="ORIGINALWIDTH" val="59.99252"/>
  <p:tag name="OUTPUTDPI" val="1200"/>
  <p:tag name="LATEXADDIN" val="\documentclass{article}&#10;\usepackage{amsmath}&#10;\pagestyle{empty}&#10;\begin{document}&#10;&#10;$\bar{y}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temp\"/>
</p:tagLst>
</file>

<file path=ppt/theme/theme1.xml><?xml version="1.0" encoding="utf-8"?>
<a:theme xmlns:a="http://schemas.openxmlformats.org/drawingml/2006/main" name="万里长城">
  <a:themeElements>
    <a:clrScheme name="万里长城 1">
      <a:dk1>
        <a:srgbClr val="000000"/>
      </a:dk1>
      <a:lt1>
        <a:srgbClr val="FFFFFF"/>
      </a:lt1>
      <a:dk2>
        <a:srgbClr val="000099"/>
      </a:dk2>
      <a:lt2>
        <a:srgbClr val="969696"/>
      </a:lt2>
      <a:accent1>
        <a:srgbClr val="FFFF99"/>
      </a:accent1>
      <a:accent2>
        <a:srgbClr val="006666"/>
      </a:accent2>
      <a:accent3>
        <a:srgbClr val="FFFFFF"/>
      </a:accent3>
      <a:accent4>
        <a:srgbClr val="000000"/>
      </a:accent4>
      <a:accent5>
        <a:srgbClr val="FFFFCA"/>
      </a:accent5>
      <a:accent6>
        <a:srgbClr val="005C5C"/>
      </a:accent6>
      <a:hlink>
        <a:srgbClr val="800080"/>
      </a:hlink>
      <a:folHlink>
        <a:srgbClr val="FF6600"/>
      </a:folHlink>
    </a:clrScheme>
    <a:fontScheme name="万里长城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3000" b="1" i="0" u="none" strike="noStrike" cap="none" normalizeH="0" baseline="0" smtClean="0">
            <a:ln>
              <a:noFill/>
            </a:ln>
            <a:solidFill>
              <a:srgbClr val="000066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3000" b="1" i="0" u="none" strike="noStrike" cap="none" normalizeH="0" baseline="0" smtClean="0">
            <a:ln>
              <a:noFill/>
            </a:ln>
            <a:solidFill>
              <a:srgbClr val="000066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万里长城 1">
        <a:dk1>
          <a:srgbClr val="000000"/>
        </a:dk1>
        <a:lt1>
          <a:srgbClr val="FFFFFF"/>
        </a:lt1>
        <a:dk2>
          <a:srgbClr val="000099"/>
        </a:dk2>
        <a:lt2>
          <a:srgbClr val="969696"/>
        </a:lt2>
        <a:accent1>
          <a:srgbClr val="FFFF99"/>
        </a:accent1>
        <a:accent2>
          <a:srgbClr val="006666"/>
        </a:accent2>
        <a:accent3>
          <a:srgbClr val="FFFFFF"/>
        </a:accent3>
        <a:accent4>
          <a:srgbClr val="000000"/>
        </a:accent4>
        <a:accent5>
          <a:srgbClr val="FFFFCA"/>
        </a:accent5>
        <a:accent6>
          <a:srgbClr val="005C5C"/>
        </a:accent6>
        <a:hlink>
          <a:srgbClr val="80008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万里长城 2">
        <a:dk1>
          <a:srgbClr val="000000"/>
        </a:dk1>
        <a:lt1>
          <a:srgbClr val="8EA4EA"/>
        </a:lt1>
        <a:dk2>
          <a:srgbClr val="0033CC"/>
        </a:dk2>
        <a:lt2>
          <a:srgbClr val="969696"/>
        </a:lt2>
        <a:accent1>
          <a:srgbClr val="86B5B6"/>
        </a:accent1>
        <a:accent2>
          <a:srgbClr val="FFCC66"/>
        </a:accent2>
        <a:accent3>
          <a:srgbClr val="C6CFF3"/>
        </a:accent3>
        <a:accent4>
          <a:srgbClr val="000000"/>
        </a:accent4>
        <a:accent5>
          <a:srgbClr val="C3D7D7"/>
        </a:accent5>
        <a:accent6>
          <a:srgbClr val="E7B95C"/>
        </a:accent6>
        <a:hlink>
          <a:srgbClr val="626292"/>
        </a:hlink>
        <a:folHlink>
          <a:srgbClr val="A2366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万里长城 3">
        <a:dk1>
          <a:srgbClr val="0000FF"/>
        </a:dk1>
        <a:lt1>
          <a:srgbClr val="C0C0C0"/>
        </a:lt1>
        <a:dk2>
          <a:srgbClr val="000000"/>
        </a:dk2>
        <a:lt2>
          <a:srgbClr val="B2B2B2"/>
        </a:lt2>
        <a:accent1>
          <a:srgbClr val="FFCC99"/>
        </a:accent1>
        <a:accent2>
          <a:srgbClr val="FF99CC"/>
        </a:accent2>
        <a:accent3>
          <a:srgbClr val="DCDCDC"/>
        </a:accent3>
        <a:accent4>
          <a:srgbClr val="0000DA"/>
        </a:accent4>
        <a:accent5>
          <a:srgbClr val="FFE2CA"/>
        </a:accent5>
        <a:accent6>
          <a:srgbClr val="E78AB9"/>
        </a:accent6>
        <a:hlink>
          <a:srgbClr val="9C4070"/>
        </a:hlink>
        <a:folHlink>
          <a:srgbClr val="0071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万里长城 4">
        <a:dk1>
          <a:srgbClr val="0029AC"/>
        </a:dk1>
        <a:lt1>
          <a:srgbClr val="CCFFCC"/>
        </a:lt1>
        <a:dk2>
          <a:srgbClr val="993366"/>
        </a:dk2>
        <a:lt2>
          <a:srgbClr val="969696"/>
        </a:lt2>
        <a:accent1>
          <a:srgbClr val="FFCC99"/>
        </a:accent1>
        <a:accent2>
          <a:srgbClr val="6699FF"/>
        </a:accent2>
        <a:accent3>
          <a:srgbClr val="E2FFE2"/>
        </a:accent3>
        <a:accent4>
          <a:srgbClr val="002192"/>
        </a:accent4>
        <a:accent5>
          <a:srgbClr val="FFE2CA"/>
        </a:accent5>
        <a:accent6>
          <a:srgbClr val="5C8AE7"/>
        </a:accent6>
        <a:hlink>
          <a:srgbClr val="006600"/>
        </a:hlink>
        <a:folHlink>
          <a:srgbClr val="33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万里长城 5">
        <a:dk1>
          <a:srgbClr val="333333"/>
        </a:dk1>
        <a:lt1>
          <a:srgbClr val="FF99CC"/>
        </a:lt1>
        <a:dk2>
          <a:srgbClr val="006600"/>
        </a:dk2>
        <a:lt2>
          <a:srgbClr val="B2B2B2"/>
        </a:lt2>
        <a:accent1>
          <a:srgbClr val="FFFF66"/>
        </a:accent1>
        <a:accent2>
          <a:srgbClr val="33CCFF"/>
        </a:accent2>
        <a:accent3>
          <a:srgbClr val="FFCAE2"/>
        </a:accent3>
        <a:accent4>
          <a:srgbClr val="2A2A2A"/>
        </a:accent4>
        <a:accent5>
          <a:srgbClr val="FFFFB8"/>
        </a:accent5>
        <a:accent6>
          <a:srgbClr val="2DB9E7"/>
        </a:accent6>
        <a:hlink>
          <a:srgbClr val="6600FF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万里长城 6">
        <a:dk1>
          <a:srgbClr val="000000"/>
        </a:dk1>
        <a:lt1>
          <a:srgbClr val="FFFFCC"/>
        </a:lt1>
        <a:dk2>
          <a:srgbClr val="6756A6"/>
        </a:dk2>
        <a:lt2>
          <a:srgbClr val="969696"/>
        </a:lt2>
        <a:accent1>
          <a:srgbClr val="99CCFF"/>
        </a:accent1>
        <a:accent2>
          <a:srgbClr val="008000"/>
        </a:accent2>
        <a:accent3>
          <a:srgbClr val="FFFFE2"/>
        </a:accent3>
        <a:accent4>
          <a:srgbClr val="000000"/>
        </a:accent4>
        <a:accent5>
          <a:srgbClr val="CAE2FF"/>
        </a:accent5>
        <a:accent6>
          <a:srgbClr val="007300"/>
        </a:accent6>
        <a:hlink>
          <a:srgbClr val="990033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万里长城 7">
        <a:dk1>
          <a:srgbClr val="CC3300"/>
        </a:dk1>
        <a:lt1>
          <a:srgbClr val="99CCFF"/>
        </a:lt1>
        <a:dk2>
          <a:srgbClr val="003399"/>
        </a:dk2>
        <a:lt2>
          <a:srgbClr val="969696"/>
        </a:lt2>
        <a:accent1>
          <a:srgbClr val="CED7FE"/>
        </a:accent1>
        <a:accent2>
          <a:srgbClr val="FFFFFF"/>
        </a:accent2>
        <a:accent3>
          <a:srgbClr val="CAE2FF"/>
        </a:accent3>
        <a:accent4>
          <a:srgbClr val="AE2A00"/>
        </a:accent4>
        <a:accent5>
          <a:srgbClr val="E3E8FE"/>
        </a:accent5>
        <a:accent6>
          <a:srgbClr val="E7E7E7"/>
        </a:accent6>
        <a:hlink>
          <a:srgbClr val="006600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万里长城 8">
        <a:dk1>
          <a:srgbClr val="006600"/>
        </a:dk1>
        <a:lt1>
          <a:srgbClr val="FFCC99"/>
        </a:lt1>
        <a:dk2>
          <a:srgbClr val="000000"/>
        </a:dk2>
        <a:lt2>
          <a:srgbClr val="B2B2B2"/>
        </a:lt2>
        <a:accent1>
          <a:srgbClr val="FFFFFF"/>
        </a:accent1>
        <a:accent2>
          <a:srgbClr val="FFFF66"/>
        </a:accent2>
        <a:accent3>
          <a:srgbClr val="FFE2CA"/>
        </a:accent3>
        <a:accent4>
          <a:srgbClr val="005600"/>
        </a:accent4>
        <a:accent5>
          <a:srgbClr val="FFFFFF"/>
        </a:accent5>
        <a:accent6>
          <a:srgbClr val="E7E75C"/>
        </a:accent6>
        <a:hlink>
          <a:srgbClr val="5B5B89"/>
        </a:hlink>
        <a:folHlink>
          <a:srgbClr val="3366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CDESIGNA</Template>
  <TotalTime>3836</TotalTime>
  <Words>2909</Words>
  <Application>Microsoft Office PowerPoint</Application>
  <PresentationFormat>全屏显示(4:3)</PresentationFormat>
  <Paragraphs>344</Paragraphs>
  <Slides>73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73</vt:i4>
      </vt:variant>
    </vt:vector>
  </HeadingPairs>
  <TitlesOfParts>
    <vt:vector size="91" baseType="lpstr">
      <vt:lpstr>Adobe 黑体 Std R</vt:lpstr>
      <vt:lpstr>Helvetica Light</vt:lpstr>
      <vt:lpstr>黑体</vt:lpstr>
      <vt:lpstr>华文行楷</vt:lpstr>
      <vt:lpstr>华文楷体</vt:lpstr>
      <vt:lpstr>华文新魏</vt:lpstr>
      <vt:lpstr>楷体</vt:lpstr>
      <vt:lpstr>楷体_GB2312</vt:lpstr>
      <vt:lpstr>隶书</vt:lpstr>
      <vt:lpstr>宋体</vt:lpstr>
      <vt:lpstr>Arial</vt:lpstr>
      <vt:lpstr>Tahoma</vt:lpstr>
      <vt:lpstr>Times New Roman</vt:lpstr>
      <vt:lpstr>Wingdings</vt:lpstr>
      <vt:lpstr>万里长城</vt:lpstr>
      <vt:lpstr>Equation</vt:lpstr>
      <vt:lpstr>公式</vt:lpstr>
      <vt:lpstr>Equation.3</vt:lpstr>
      <vt:lpstr>第三级像差的几何理论 Third-order aberrations</vt:lpstr>
      <vt:lpstr>PowerPoint 演示文稿</vt:lpstr>
      <vt:lpstr>几何光学时期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球差（Spherical Aberration）</vt:lpstr>
      <vt:lpstr>球差（Spherical Aberration）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色差（Chromatism）</vt:lpstr>
      <vt:lpstr>PowerPoint 演示文稿</vt:lpstr>
    </vt:vector>
  </TitlesOfParts>
  <Company>szpt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现代光学 2 像差</dc:title>
  <dc:creator>金环</dc:creator>
  <cp:lastModifiedBy>王春量</cp:lastModifiedBy>
  <cp:revision>1518</cp:revision>
  <dcterms:created xsi:type="dcterms:W3CDTF">2006-12-26T06:49:17Z</dcterms:created>
  <dcterms:modified xsi:type="dcterms:W3CDTF">2018-03-29T23:26:10Z</dcterms:modified>
</cp:coreProperties>
</file>